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Lst>
  <p:sldSz cy="5143500" cx="9144000"/>
  <p:notesSz cx="6858000" cy="9144000"/>
  <p:embeddedFontLst>
    <p:embeddedFont>
      <p:font typeface="Catamaran"/>
      <p:regular r:id="rId100"/>
      <p:bold r:id="rId101"/>
    </p:embeddedFont>
    <p:embeddedFont>
      <p:font typeface="Roboto"/>
      <p:regular r:id="rId102"/>
      <p:bold r:id="rId103"/>
      <p:italic r:id="rId104"/>
      <p:boldItalic r:id="rId105"/>
    </p:embeddedFont>
    <p:embeddedFont>
      <p:font typeface="Fira Sans Extra Condensed Medium"/>
      <p:regular r:id="rId106"/>
      <p:bold r:id="rId107"/>
      <p:italic r:id="rId108"/>
      <p:boldItalic r:id="rId109"/>
    </p:embeddedFont>
    <p:embeddedFont>
      <p:font typeface="Source Code Pro"/>
      <p:regular r:id="rId110"/>
      <p:bold r:id="rId111"/>
      <p:italic r:id="rId112"/>
      <p:boldItalic r:id="rId113"/>
    </p:embeddedFont>
    <p:embeddedFont>
      <p:font typeface="Livvic"/>
      <p:regular r:id="rId114"/>
      <p:bold r:id="rId115"/>
      <p:italic r:id="rId116"/>
      <p:boldItalic r:id="rId117"/>
    </p:embeddedFont>
    <p:embeddedFont>
      <p:font typeface="Catamaran Light"/>
      <p:regular r:id="rId118"/>
      <p:bold r:id="rId119"/>
    </p:embeddedFont>
    <p:embeddedFont>
      <p:font typeface="Catamaran Medium"/>
      <p:regular r:id="rId120"/>
      <p:bold r:id="rId121"/>
    </p:embeddedFont>
    <p:embeddedFont>
      <p:font typeface="Catamaran ExtraLight"/>
      <p:regular r:id="rId122"/>
      <p:bold r:id="rId123"/>
    </p:embeddedFont>
    <p:embeddedFont>
      <p:font typeface="Open Sans"/>
      <p:regular r:id="rId124"/>
      <p:bold r:id="rId125"/>
      <p:italic r:id="rId126"/>
      <p:boldItalic r:id="rId1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851FCB1-DD67-4C8A-8CEB-C0DAA81271DC}">
  <a:tblStyle styleId="{1851FCB1-DD67-4C8A-8CEB-C0DAA81271D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FiraSansExtraCondensedMedium-bold.fntdata"/><Relationship Id="rId106" Type="http://schemas.openxmlformats.org/officeDocument/2006/relationships/font" Target="fonts/FiraSansExtraCondensedMedium-regular.fntdata"/><Relationship Id="rId105" Type="http://schemas.openxmlformats.org/officeDocument/2006/relationships/font" Target="fonts/Roboto-boldItalic.fntdata"/><Relationship Id="rId104" Type="http://schemas.openxmlformats.org/officeDocument/2006/relationships/font" Target="fonts/Roboto-italic.fntdata"/><Relationship Id="rId109" Type="http://schemas.openxmlformats.org/officeDocument/2006/relationships/font" Target="fonts/FiraSansExtraCondensedMedium-boldItalic.fntdata"/><Relationship Id="rId108" Type="http://schemas.openxmlformats.org/officeDocument/2006/relationships/font" Target="fonts/FiraSansExtraCondensedMedium-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bold.fntdata"/><Relationship Id="rId102" Type="http://schemas.openxmlformats.org/officeDocument/2006/relationships/font" Target="fonts/Roboto-regular.fntdata"/><Relationship Id="rId101" Type="http://schemas.openxmlformats.org/officeDocument/2006/relationships/font" Target="fonts/Catamaran-bold.fntdata"/><Relationship Id="rId100" Type="http://schemas.openxmlformats.org/officeDocument/2006/relationships/font" Target="fonts/Catamaran-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7" Type="http://schemas.openxmlformats.org/officeDocument/2006/relationships/font" Target="fonts/OpenSans-boldItalic.fntdata"/><Relationship Id="rId126" Type="http://schemas.openxmlformats.org/officeDocument/2006/relationships/font" Target="fonts/OpenSans-italic.fntdata"/><Relationship Id="rId26" Type="http://schemas.openxmlformats.org/officeDocument/2006/relationships/slide" Target="slides/slide21.xml"/><Relationship Id="rId121" Type="http://schemas.openxmlformats.org/officeDocument/2006/relationships/font" Target="fonts/CatamaranMedium-bold.fntdata"/><Relationship Id="rId25" Type="http://schemas.openxmlformats.org/officeDocument/2006/relationships/slide" Target="slides/slide20.xml"/><Relationship Id="rId120" Type="http://schemas.openxmlformats.org/officeDocument/2006/relationships/font" Target="fonts/CatamaranMedium-regular.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OpenSans-bold.fntdata"/><Relationship Id="rId29" Type="http://schemas.openxmlformats.org/officeDocument/2006/relationships/slide" Target="slides/slide24.xml"/><Relationship Id="rId124" Type="http://schemas.openxmlformats.org/officeDocument/2006/relationships/font" Target="fonts/OpenSans-regular.fntdata"/><Relationship Id="rId123" Type="http://schemas.openxmlformats.org/officeDocument/2006/relationships/font" Target="fonts/CatamaranExtraLight-bold.fntdata"/><Relationship Id="rId122" Type="http://schemas.openxmlformats.org/officeDocument/2006/relationships/font" Target="fonts/CatamaranExtraLight-regular.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CatamaranLight-regular.fntdata"/><Relationship Id="rId117" Type="http://schemas.openxmlformats.org/officeDocument/2006/relationships/font" Target="fonts/Livvic-boldItalic.fntdata"/><Relationship Id="rId116" Type="http://schemas.openxmlformats.org/officeDocument/2006/relationships/font" Target="fonts/Livvic-italic.fntdata"/><Relationship Id="rId115" Type="http://schemas.openxmlformats.org/officeDocument/2006/relationships/font" Target="fonts/Livvic-bold.fntdata"/><Relationship Id="rId119" Type="http://schemas.openxmlformats.org/officeDocument/2006/relationships/font" Target="fonts/CatamaranLight-bold.fntdata"/><Relationship Id="rId15" Type="http://schemas.openxmlformats.org/officeDocument/2006/relationships/slide" Target="slides/slide10.xml"/><Relationship Id="rId110" Type="http://schemas.openxmlformats.org/officeDocument/2006/relationships/font" Target="fonts/SourceCodePro-regular.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Livvic-regular.fntdata"/><Relationship Id="rId18" Type="http://schemas.openxmlformats.org/officeDocument/2006/relationships/slide" Target="slides/slide13.xml"/><Relationship Id="rId113" Type="http://schemas.openxmlformats.org/officeDocument/2006/relationships/font" Target="fonts/SourceCodePro-boldItalic.fntdata"/><Relationship Id="rId112" Type="http://schemas.openxmlformats.org/officeDocument/2006/relationships/font" Target="fonts/SourceCodePro-italic.fntdata"/><Relationship Id="rId111" Type="http://schemas.openxmlformats.org/officeDocument/2006/relationships/font" Target="fonts/SourceCodePro-bold.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stockphoto.com/vector/trash-can-line-sketch-icon-isolated-on-white-background-garbage-bin-sign-recycle-gm1158231544-31631589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82b691fa75_1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2b691fa75_1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82b691fa7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2b691fa7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82b691fa75_1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2b691fa75_1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82b691fa75_1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2b691fa75_1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need our own stats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3a6767e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3a6767e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more market research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82b691fa7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2b691fa7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82b691fa75_1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82b691fa75_1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fix circle diagram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82b691fa75_1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82b691fa75_1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82b691fa75_1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2b691fa75_1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more market research</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7333ed11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333ed11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more market research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3C4043"/>
                </a:solidFill>
                <a:highlight>
                  <a:srgbClr val="FFFFFF"/>
                </a:highlight>
              </a:rPr>
              <a:t>To be Updated</a:t>
            </a: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7333ed11b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333ed11b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more market research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7333ed11b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333ed11b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more market research</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7333ed11b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7333ed11b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more market research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82b691fa7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82b691fa7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82b691fa75_1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2b691fa75_1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need to be measurable</a:t>
            </a:r>
            <a:endParaRPr/>
          </a:p>
          <a:p>
            <a:pPr indent="0" lvl="0" marL="0" rtl="0" algn="l">
              <a:spcBef>
                <a:spcPts val="0"/>
              </a:spcBef>
              <a:spcAft>
                <a:spcPts val="0"/>
              </a:spcAft>
              <a:buNone/>
            </a:pPr>
            <a:r>
              <a:rPr lang="es"/>
              <a:t>whats the maximum trash volume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82b691fa7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82b691fa7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82b691fa75_1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82b691fa75_1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82b691fa75_1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82b691fa75_1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82b691fa75_1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82b691fa75_1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82b691fa75_1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82b691fa75_1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82b691fa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2b691fa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72a1340ee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72a1340ee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2D3B45"/>
                </a:solidFill>
                <a:highlight>
                  <a:srgbClr val="E5F2F8"/>
                </a:highlight>
              </a:rPr>
              <a:t>rivalry among existing competitors missing for porters. → adressed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72a1340ee9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72a1340ee9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need more IP</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82b691fa7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82b691fa7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72a1340ee9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72a1340ee9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table may need to be </a:t>
            </a:r>
            <a:r>
              <a:rPr lang="es"/>
              <a:t>separated</a:t>
            </a:r>
            <a:r>
              <a:rPr lang="es"/>
              <a:t> into two slides</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72a1340ee9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72a1340ee9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72d5c06cd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72d5c06cd3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72a1340ee9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72a1340ee9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82b691fa7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82b691fa7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Brett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72d5c06cd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2d5c06cd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need sketch</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73443a58b0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73443a58b0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33e13d9a7e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3e13d9a7e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72d5c06cd3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72d5c06cd3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734a65c2d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734a65c2d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734a65c2d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734a65c2d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73a6767e0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73a6767e0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72d5c06cd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72d5c06cd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73443a58b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73443a58b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72e19c26a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72e19c26a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73a6767e0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73a6767e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73443a58b0_9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73443a58b0_9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73443a58b0_9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73443a58b0_9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https://www.istockphoto.com/vector/trash-can-line-sketch-icon-isolated-on-white-background-garbage-bin-sign-recycle-gm1158231544-316315890</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2b691fa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2b691fa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73443a58b0_9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73443a58b0_9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73443a58b0_9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73443a58b0_9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734a65c2d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734a65c2d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g73443a58b0_9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73443a58b0_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73443a58b0_9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73443a58b0_9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73443a58b0_9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73443a58b0_9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73919a3efc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73919a3ef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73443a58b0_9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73443a58b0_9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73443a58b0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73443a58b0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tamaran Light"/>
              <a:buChar char="❖"/>
            </a:pPr>
            <a:r>
              <a:rPr lang="es" sz="1400">
                <a:latin typeface="Catamaran Light"/>
                <a:ea typeface="Catamaran Light"/>
                <a:cs typeface="Catamaran Light"/>
                <a:sym typeface="Catamaran Light"/>
              </a:rPr>
              <a:t>hypochlorite disinfectant- bleach</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73443a58b0_8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73443a58b0_8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2b691fa7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2b691fa7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73443a58b0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73443a58b0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73443a58b0_9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73443a58b0_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g82b691fa7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82b691fa7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Shailia</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72d5c06cd3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72d5c06cd3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2D3B45"/>
                </a:solidFill>
                <a:highlight>
                  <a:srgbClr val="E5F2F8"/>
                </a:highlight>
              </a:rPr>
              <a:t>I need the rationale for the innovation assessment rankings.</a:t>
            </a:r>
            <a:endParaRPr sz="900">
              <a:solidFill>
                <a:srgbClr val="2D3B45"/>
              </a:solidFill>
              <a:highlight>
                <a:srgbClr val="E5F2F8"/>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900">
              <a:solidFill>
                <a:srgbClr val="2D3B45"/>
              </a:solidFill>
              <a:highlight>
                <a:srgbClr val="E5F2F8"/>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900">
              <a:solidFill>
                <a:srgbClr val="2D3B45"/>
              </a:solidFill>
              <a:highlight>
                <a:srgbClr val="E5F2F8"/>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7314ae246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7314ae246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2D3B45"/>
                </a:solidFill>
                <a:highlight>
                  <a:srgbClr val="E5F2F8"/>
                </a:highlight>
              </a:rPr>
              <a:t>The PEST can just list the ideas. Recession should be there etc.</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7314ae2466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7314ae2466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2D3B45"/>
                </a:solidFill>
                <a:highlight>
                  <a:srgbClr val="E5F2F8"/>
                </a:highlight>
              </a:rPr>
              <a:t>The PEST can just list the ideas. Recession should be there etc.</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72d5c06cd3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72d5c06cd3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2D3B45"/>
                </a:solidFill>
                <a:highlight>
                  <a:srgbClr val="E5F2F8"/>
                </a:highlight>
              </a:rPr>
              <a:t>I need you to include strengths and weaknesses of your team (SWOT)</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g72d5c06cd3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72d5c06cd3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2D3B45"/>
                </a:solidFill>
                <a:highlight>
                  <a:srgbClr val="E5F2F8"/>
                </a:highlight>
              </a:rPr>
              <a:t>The PEST can just list the ideas. Recession should be there etc.</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7314ae2466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7314ae2466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2D3B45"/>
                </a:solidFill>
                <a:highlight>
                  <a:srgbClr val="E5F2F8"/>
                </a:highlight>
              </a:rPr>
              <a:t>Safety should be the PHL table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g7314ae2466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7314ae2466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2D3B45"/>
                </a:solidFill>
                <a:highlight>
                  <a:srgbClr val="E5F2F8"/>
                </a:highlight>
              </a:rPr>
              <a:t>Safety should be the PHL table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7314ae246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7314ae246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Shailia</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73443a58b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73443a58b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Google Shape;915;g73443a58b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73443a58b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82b691fa7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82b691fa7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7314ae2466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7314ae2466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g7314ae2466_4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7314ae2466_4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g73a6767e0b_4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73a6767e0b_4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Google Shape;1011;g33e13d9a7e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33e13d9a7e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Google Shape;1032;g730f5d4d5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730f5d4d5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g82b691fa75_1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82b691fa75_1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2d5c06cd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2d5c06cd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73443a58b0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73443a58b0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73443a58b0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73443a58b0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g73443a58b0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73443a58b0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g73443a58b0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73443a58b0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Google Shape;1086;g7333ed11b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7333ed11b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73372dcd1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73372dcd1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Google Shape;1104;g73372dcd1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73372dcd1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Google Shape;1113;g73372dcd1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73372dcd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1" name="Shape 1121"/>
        <p:cNvGrpSpPr/>
        <p:nvPr/>
      </p:nvGrpSpPr>
      <p:grpSpPr>
        <a:xfrm>
          <a:off x="0" y="0"/>
          <a:ext cx="0" cy="0"/>
          <a:chOff x="0" y="0"/>
          <a:chExt cx="0" cy="0"/>
        </a:xfrm>
      </p:grpSpPr>
      <p:sp>
        <p:nvSpPr>
          <p:cNvPr id="1122" name="Google Shape;1122;g73372dcd1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73372dcd1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73372dcd1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73372dcd1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82b691fa7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2b691fa7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73372dcd1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73372dcd1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g73372dcd1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73372dcd1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7" name="Shape 1157"/>
        <p:cNvGrpSpPr/>
        <p:nvPr/>
      </p:nvGrpSpPr>
      <p:grpSpPr>
        <a:xfrm>
          <a:off x="0" y="0"/>
          <a:ext cx="0" cy="0"/>
          <a:chOff x="0" y="0"/>
          <a:chExt cx="0" cy="0"/>
        </a:xfrm>
      </p:grpSpPr>
      <p:sp>
        <p:nvSpPr>
          <p:cNvPr id="1158" name="Google Shape;1158;g73372dcd1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73372dcd1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g73372dcd1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73372dcd1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5465e7bc0b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5465e7bc0b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spTree>
      <p:nvGrpSpPr>
        <p:cNvPr id="9" name="Shape 9"/>
        <p:cNvGrpSpPr/>
        <p:nvPr/>
      </p:nvGrpSpPr>
      <p:grpSpPr>
        <a:xfrm>
          <a:off x="0" y="0"/>
          <a:ext cx="0" cy="0"/>
          <a:chOff x="0" y="0"/>
          <a:chExt cx="0" cy="0"/>
        </a:xfrm>
      </p:grpSpPr>
      <p:sp>
        <p:nvSpPr>
          <p:cNvPr id="10" name="Google Shape;10;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p:txBody>
      </p:sp>
      <p:sp>
        <p:nvSpPr>
          <p:cNvPr id="11" name="Google Shape;11;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35">
    <p:spTree>
      <p:nvGrpSpPr>
        <p:cNvPr id="71" name="Shape 71"/>
        <p:cNvGrpSpPr/>
        <p:nvPr/>
      </p:nvGrpSpPr>
      <p:grpSpPr>
        <a:xfrm>
          <a:off x="0" y="0"/>
          <a:ext cx="0" cy="0"/>
          <a:chOff x="0" y="0"/>
          <a:chExt cx="0" cy="0"/>
        </a:xfrm>
      </p:grpSpPr>
      <p:sp>
        <p:nvSpPr>
          <p:cNvPr id="72" name="Google Shape;7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
        <p:nvSpPr>
          <p:cNvPr id="73" name="Google Shape;73;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cSld name="CUSTOM_38">
    <p:spTree>
      <p:nvGrpSpPr>
        <p:cNvPr id="74" name="Shape 74"/>
        <p:cNvGrpSpPr/>
        <p:nvPr/>
      </p:nvGrpSpPr>
      <p:grpSpPr>
        <a:xfrm>
          <a:off x="0" y="0"/>
          <a:ext cx="0" cy="0"/>
          <a:chOff x="0" y="0"/>
          <a:chExt cx="0" cy="0"/>
        </a:xfrm>
      </p:grpSpPr>
      <p:sp>
        <p:nvSpPr>
          <p:cNvPr id="75" name="Google Shape;75;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6" name="Google Shape;76;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30">
    <p:spTree>
      <p:nvGrpSpPr>
        <p:cNvPr id="78" name="Shape 78"/>
        <p:cNvGrpSpPr/>
        <p:nvPr/>
      </p:nvGrpSpPr>
      <p:grpSpPr>
        <a:xfrm>
          <a:off x="0" y="0"/>
          <a:ext cx="0" cy="0"/>
          <a:chOff x="0" y="0"/>
          <a:chExt cx="0" cy="0"/>
        </a:xfrm>
      </p:grpSpPr>
      <p:sp>
        <p:nvSpPr>
          <p:cNvPr id="79" name="Google Shape;79;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0" name="Google Shape;80;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1" name="Google Shape;81;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2" name="Google Shape;82;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3" name="Google Shape;83;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84" name="Google Shape;84;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85" name="Google Shape;85;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6" name="Google Shape;86;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8" name="Google Shape;88;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9" name="Google Shape;89;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0" name="Google Shape;90;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91" name="Google Shape;91;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92" name="Google Shape;92;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CUSTOM_31">
    <p:spTree>
      <p:nvGrpSpPr>
        <p:cNvPr id="93" name="Shape 93"/>
        <p:cNvGrpSpPr/>
        <p:nvPr/>
      </p:nvGrpSpPr>
      <p:grpSpPr>
        <a:xfrm>
          <a:off x="0" y="0"/>
          <a:ext cx="0" cy="0"/>
          <a:chOff x="0" y="0"/>
          <a:chExt cx="0" cy="0"/>
        </a:xfrm>
      </p:grpSpPr>
      <p:sp>
        <p:nvSpPr>
          <p:cNvPr id="94" name="Google Shape;94;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5" name="Google Shape;95;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1">
  <p:cSld name="CUSTOM_21">
    <p:spTree>
      <p:nvGrpSpPr>
        <p:cNvPr id="96" name="Shape 96"/>
        <p:cNvGrpSpPr/>
        <p:nvPr/>
      </p:nvGrpSpPr>
      <p:grpSpPr>
        <a:xfrm>
          <a:off x="0" y="0"/>
          <a:ext cx="0" cy="0"/>
          <a:chOff x="0" y="0"/>
          <a:chExt cx="0" cy="0"/>
        </a:xfrm>
      </p:grpSpPr>
      <p:sp>
        <p:nvSpPr>
          <p:cNvPr id="97" name="Google Shape;97;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8" name="Google Shape;98;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9" name="Google Shape;99;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0" name="Google Shape;100;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1" name="Google Shape;101;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2" name="Google Shape;102;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5">
  <p:cSld name="CUSTOM_32">
    <p:spTree>
      <p:nvGrpSpPr>
        <p:cNvPr id="103" name="Shape 103"/>
        <p:cNvGrpSpPr/>
        <p:nvPr/>
      </p:nvGrpSpPr>
      <p:grpSpPr>
        <a:xfrm>
          <a:off x="0" y="0"/>
          <a:ext cx="0" cy="0"/>
          <a:chOff x="0" y="0"/>
          <a:chExt cx="0" cy="0"/>
        </a:xfrm>
      </p:grpSpPr>
      <p:sp>
        <p:nvSpPr>
          <p:cNvPr id="104" name="Google Shape;104;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105" name="Google Shape;105;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6" name="Google Shape;106;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4">
  <p:cSld name="CUSTOM_33">
    <p:spTree>
      <p:nvGrpSpPr>
        <p:cNvPr id="107" name="Shape 107"/>
        <p:cNvGrpSpPr/>
        <p:nvPr/>
      </p:nvGrpSpPr>
      <p:grpSpPr>
        <a:xfrm>
          <a:off x="0" y="0"/>
          <a:ext cx="0" cy="0"/>
          <a:chOff x="0" y="0"/>
          <a:chExt cx="0" cy="0"/>
        </a:xfrm>
      </p:grpSpPr>
      <p:sp>
        <p:nvSpPr>
          <p:cNvPr id="108" name="Google Shape;108;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09" name="Google Shape;109;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10" name="Google Shape;110;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11" name="Google Shape;111;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12" name="Google Shape;112;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13" name="Google Shape;113;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14" name="Google Shape;114;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5" name="Google Shape;11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2">
  <p:cSld name="CUSTOM_34">
    <p:spTree>
      <p:nvGrpSpPr>
        <p:cNvPr id="116" name="Shape 116"/>
        <p:cNvGrpSpPr/>
        <p:nvPr/>
      </p:nvGrpSpPr>
      <p:grpSpPr>
        <a:xfrm>
          <a:off x="0" y="0"/>
          <a:ext cx="0" cy="0"/>
          <a:chOff x="0" y="0"/>
          <a:chExt cx="0" cy="0"/>
        </a:xfrm>
      </p:grpSpPr>
      <p:sp>
        <p:nvSpPr>
          <p:cNvPr id="117" name="Google Shape;117;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8" name="Google Shape;118;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19" name="Google Shape;119;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0" name="Google Shape;120;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21" name="Google Shape;121;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22" name="Google Shape;12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6">
  <p:cSld name="CUSTOM_11_1_2_1">
    <p:spTree>
      <p:nvGrpSpPr>
        <p:cNvPr id="123" name="Shape 123"/>
        <p:cNvGrpSpPr/>
        <p:nvPr/>
      </p:nvGrpSpPr>
      <p:grpSpPr>
        <a:xfrm>
          <a:off x="0" y="0"/>
          <a:ext cx="0" cy="0"/>
          <a:chOff x="0" y="0"/>
          <a:chExt cx="0" cy="0"/>
        </a:xfrm>
      </p:grpSpPr>
      <p:sp>
        <p:nvSpPr>
          <p:cNvPr id="124" name="Google Shape;124;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125" name="Google Shape;125;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
        <p:nvSpPr>
          <p:cNvPr id="126" name="Google Shape;12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redits">
  <p:cSld name="CUSTOM_25">
    <p:spTree>
      <p:nvGrpSpPr>
        <p:cNvPr id="127" name="Shape 127"/>
        <p:cNvGrpSpPr/>
        <p:nvPr/>
      </p:nvGrpSpPr>
      <p:grpSpPr>
        <a:xfrm>
          <a:off x="0" y="0"/>
          <a:ext cx="0" cy="0"/>
          <a:chOff x="0" y="0"/>
          <a:chExt cx="0" cy="0"/>
        </a:xfrm>
      </p:grpSpPr>
      <p:sp>
        <p:nvSpPr>
          <p:cNvPr id="128" name="Google Shape;128;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9" name="Google Shape;129;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0" name="Google Shape;130;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2">
    <p:spTree>
      <p:nvGrpSpPr>
        <p:cNvPr id="13" name="Shape 13"/>
        <p:cNvGrpSpPr/>
        <p:nvPr/>
      </p:nvGrpSpPr>
      <p:grpSpPr>
        <a:xfrm>
          <a:off x="0" y="0"/>
          <a:ext cx="0" cy="0"/>
          <a:chOff x="0" y="0"/>
          <a:chExt cx="0" cy="0"/>
        </a:xfrm>
      </p:grpSpPr>
      <p:sp>
        <p:nvSpPr>
          <p:cNvPr id="14" name="Google Shape;14;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5" name="Google Shape;15;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6" name="Google Shape;16;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8" name="Google Shape;18;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9" name="Google Shape;19;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1" name="Google Shape;21;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2" name="Google Shape;22;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4" name="Google Shape;24;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5" name="Google Shape;25;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6" name="Google Shape;26;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8" name="Google Shape;28;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9" name="Google Shape;29;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sources">
  <p:cSld name="CUSTOM_25_1">
    <p:spTree>
      <p:nvGrpSpPr>
        <p:cNvPr id="131" name="Shape 131"/>
        <p:cNvGrpSpPr/>
        <p:nvPr/>
      </p:nvGrpSpPr>
      <p:grpSpPr>
        <a:xfrm>
          <a:off x="0" y="0"/>
          <a:ext cx="0" cy="0"/>
          <a:chOff x="0" y="0"/>
          <a:chExt cx="0" cy="0"/>
        </a:xfrm>
      </p:grpSpPr>
      <p:sp>
        <p:nvSpPr>
          <p:cNvPr id="132" name="Google Shape;13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33" name="Google Shape;13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4" name="Google Shape;13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
        <p:nvSpPr>
          <p:cNvPr id="135" name="Google Shape;135;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1">
  <p:cSld name="CUSTOM_13">
    <p:spTree>
      <p:nvGrpSpPr>
        <p:cNvPr id="31" name="Shape 31"/>
        <p:cNvGrpSpPr/>
        <p:nvPr/>
      </p:nvGrpSpPr>
      <p:grpSpPr>
        <a:xfrm>
          <a:off x="0" y="0"/>
          <a:ext cx="0" cy="0"/>
          <a:chOff x="0" y="0"/>
          <a:chExt cx="0" cy="0"/>
        </a:xfrm>
      </p:grpSpPr>
      <p:sp>
        <p:nvSpPr>
          <p:cNvPr id="32" name="Google Shape;32;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3" name="Google Shape;33;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
        <p:nvSpPr>
          <p:cNvPr id="34" name="Google Shape;34;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1">
  <p:cSld name="CUSTOM_27_1_1">
    <p:spTree>
      <p:nvGrpSpPr>
        <p:cNvPr id="35" name="Shape 35"/>
        <p:cNvGrpSpPr/>
        <p:nvPr/>
      </p:nvGrpSpPr>
      <p:grpSpPr>
        <a:xfrm>
          <a:off x="0" y="0"/>
          <a:ext cx="0" cy="0"/>
          <a:chOff x="0" y="0"/>
          <a:chExt cx="0" cy="0"/>
        </a:xfrm>
      </p:grpSpPr>
      <p:sp>
        <p:nvSpPr>
          <p:cNvPr id="36" name="Google Shape;36;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9" name="Google Shape;39;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0" name="Google Shape;40;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1" name="Google Shape;41;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2" name="Google Shape;42;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3" name="Google Shape;43;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4" name="Google Shape;44;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5" name="Google Shape;4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1">
  <p:cSld name="CUSTOM_27">
    <p:spTree>
      <p:nvGrpSpPr>
        <p:cNvPr id="46" name="Shape 46"/>
        <p:cNvGrpSpPr/>
        <p:nvPr/>
      </p:nvGrpSpPr>
      <p:grpSpPr>
        <a:xfrm>
          <a:off x="0" y="0"/>
          <a:ext cx="0" cy="0"/>
          <a:chOff x="0" y="0"/>
          <a:chExt cx="0" cy="0"/>
        </a:xfrm>
      </p:grpSpPr>
      <p:sp>
        <p:nvSpPr>
          <p:cNvPr id="47" name="Google Shape;47;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48" name="Google Shape;48;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9" name="Google Shape;49;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50" name="Google Shape;50;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51" name="Google Shape;51;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2" name="Google Shape;52;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53" name="Google Shape;53;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54" name="Google Shape;54;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2">
  <p:cSld name="CUSTOM_14">
    <p:spTree>
      <p:nvGrpSpPr>
        <p:cNvPr id="55" name="Shape 55"/>
        <p:cNvGrpSpPr/>
        <p:nvPr/>
      </p:nvGrpSpPr>
      <p:grpSpPr>
        <a:xfrm>
          <a:off x="0" y="0"/>
          <a:ext cx="0" cy="0"/>
          <a:chOff x="0" y="0"/>
          <a:chExt cx="0" cy="0"/>
        </a:xfrm>
      </p:grpSpPr>
      <p:sp>
        <p:nvSpPr>
          <p:cNvPr id="56" name="Google Shape;56;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7" name="Google Shape;57;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58" name="Google Shape;5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28">
    <p:spTree>
      <p:nvGrpSpPr>
        <p:cNvPr id="59" name="Shape 59"/>
        <p:cNvGrpSpPr/>
        <p:nvPr/>
      </p:nvGrpSpPr>
      <p:grpSpPr>
        <a:xfrm>
          <a:off x="0" y="0"/>
          <a:ext cx="0" cy="0"/>
          <a:chOff x="0" y="0"/>
          <a:chExt cx="0" cy="0"/>
        </a:xfrm>
      </p:grpSpPr>
      <p:sp>
        <p:nvSpPr>
          <p:cNvPr id="60" name="Google Shape;60;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1" name="Google Shape;61;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
        <p:nvSpPr>
          <p:cNvPr id="62" name="Google Shape;62;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3">
  <p:cSld name="CUSTOM_16">
    <p:spTree>
      <p:nvGrpSpPr>
        <p:cNvPr id="63" name="Shape 63"/>
        <p:cNvGrpSpPr/>
        <p:nvPr/>
      </p:nvGrpSpPr>
      <p:grpSpPr>
        <a:xfrm>
          <a:off x="0" y="0"/>
          <a:ext cx="0" cy="0"/>
          <a:chOff x="0" y="0"/>
          <a:chExt cx="0" cy="0"/>
        </a:xfrm>
      </p:grpSpPr>
      <p:sp>
        <p:nvSpPr>
          <p:cNvPr id="64" name="Google Shape;64;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5" name="Google Shape;65;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66" name="Google Shape;66;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4">
  <p:cSld name="CUSTOM_16_1">
    <p:spTree>
      <p:nvGrpSpPr>
        <p:cNvPr id="67" name="Shape 67"/>
        <p:cNvGrpSpPr/>
        <p:nvPr/>
      </p:nvGrpSpPr>
      <p:grpSpPr>
        <a:xfrm>
          <a:off x="0" y="0"/>
          <a:ext cx="0" cy="0"/>
          <a:chOff x="0" y="0"/>
          <a:chExt cx="0" cy="0"/>
        </a:xfrm>
      </p:grpSpPr>
      <p:sp>
        <p:nvSpPr>
          <p:cNvPr id="68" name="Google Shape;68;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9" name="Google Shape;69;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70" name="Google Shape;70;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Catamaran Light"/>
                <a:ea typeface="Catamaran Light"/>
                <a:cs typeface="Catamaran Light"/>
                <a:sym typeface="Catamaran Light"/>
              </a:defRPr>
            </a:lvl1pPr>
            <a:lvl2pPr lvl="1" algn="r">
              <a:buNone/>
              <a:defRPr sz="1300">
                <a:solidFill>
                  <a:schemeClr val="dk1"/>
                </a:solidFill>
                <a:latin typeface="Catamaran Light"/>
                <a:ea typeface="Catamaran Light"/>
                <a:cs typeface="Catamaran Light"/>
                <a:sym typeface="Catamaran Light"/>
              </a:defRPr>
            </a:lvl2pPr>
            <a:lvl3pPr lvl="2" algn="r">
              <a:buNone/>
              <a:defRPr sz="1300">
                <a:solidFill>
                  <a:schemeClr val="dk1"/>
                </a:solidFill>
                <a:latin typeface="Catamaran Light"/>
                <a:ea typeface="Catamaran Light"/>
                <a:cs typeface="Catamaran Light"/>
                <a:sym typeface="Catamaran Light"/>
              </a:defRPr>
            </a:lvl3pPr>
            <a:lvl4pPr lvl="3" algn="r">
              <a:buNone/>
              <a:defRPr sz="1300">
                <a:solidFill>
                  <a:schemeClr val="dk1"/>
                </a:solidFill>
                <a:latin typeface="Catamaran Light"/>
                <a:ea typeface="Catamaran Light"/>
                <a:cs typeface="Catamaran Light"/>
                <a:sym typeface="Catamaran Light"/>
              </a:defRPr>
            </a:lvl4pPr>
            <a:lvl5pPr lvl="4" algn="r">
              <a:buNone/>
              <a:defRPr sz="1300">
                <a:solidFill>
                  <a:schemeClr val="dk1"/>
                </a:solidFill>
                <a:latin typeface="Catamaran Light"/>
                <a:ea typeface="Catamaran Light"/>
                <a:cs typeface="Catamaran Light"/>
                <a:sym typeface="Catamaran Light"/>
              </a:defRPr>
            </a:lvl5pPr>
            <a:lvl6pPr lvl="5" algn="r">
              <a:buNone/>
              <a:defRPr sz="1300">
                <a:solidFill>
                  <a:schemeClr val="dk1"/>
                </a:solidFill>
                <a:latin typeface="Catamaran Light"/>
                <a:ea typeface="Catamaran Light"/>
                <a:cs typeface="Catamaran Light"/>
                <a:sym typeface="Catamaran Light"/>
              </a:defRPr>
            </a:lvl6pPr>
            <a:lvl7pPr lvl="6" algn="r">
              <a:buNone/>
              <a:defRPr sz="1300">
                <a:solidFill>
                  <a:schemeClr val="dk1"/>
                </a:solidFill>
                <a:latin typeface="Catamaran Light"/>
                <a:ea typeface="Catamaran Light"/>
                <a:cs typeface="Catamaran Light"/>
                <a:sym typeface="Catamaran Light"/>
              </a:defRPr>
            </a:lvl7pPr>
            <a:lvl8pPr lvl="7" algn="r">
              <a:buNone/>
              <a:defRPr sz="1300">
                <a:solidFill>
                  <a:schemeClr val="dk1"/>
                </a:solidFill>
                <a:latin typeface="Catamaran Light"/>
                <a:ea typeface="Catamaran Light"/>
                <a:cs typeface="Catamaran Light"/>
                <a:sym typeface="Catamaran Light"/>
              </a:defRPr>
            </a:lvl8pPr>
            <a:lvl9pPr lvl="8" algn="r">
              <a:buNone/>
              <a:defRPr sz="1300">
                <a:solidFill>
                  <a:schemeClr val="dk1"/>
                </a:solidFill>
                <a:latin typeface="Catamaran Light"/>
                <a:ea typeface="Catamaran Light"/>
                <a:cs typeface="Catamaran Light"/>
                <a:sym typeface="Catamaran Light"/>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23.png"/><Relationship Id="rId6"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5.jpg"/><Relationship Id="rId4" Type="http://schemas.openxmlformats.org/officeDocument/2006/relationships/image" Target="../media/image19.jpg"/><Relationship Id="rId5" Type="http://schemas.openxmlformats.org/officeDocument/2006/relationships/image" Target="../media/image3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image" Target="../media/image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5.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30.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18.pn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22.pn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33.png"/><Relationship Id="rId4" Type="http://schemas.openxmlformats.org/officeDocument/2006/relationships/image" Target="../media/image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32.pn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33.png"/><Relationship Id="rId4" Type="http://schemas.openxmlformats.org/officeDocument/2006/relationships/image" Target="../media/image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 Id="rId3" Type="http://schemas.openxmlformats.org/officeDocument/2006/relationships/image" Target="../media/image33.png"/><Relationship Id="rId4" Type="http://schemas.openxmlformats.org/officeDocument/2006/relationships/image" Target="../media/image7.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 Id="rId3" Type="http://schemas.openxmlformats.org/officeDocument/2006/relationships/image" Target="../media/image33.png"/><Relationship Id="rId4" Type="http://schemas.openxmlformats.org/officeDocument/2006/relationships/image" Target="../media/image7.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41.jpg"/><Relationship Id="rId4" Type="http://schemas.openxmlformats.org/officeDocument/2006/relationships/image" Target="../media/image38.jpg"/><Relationship Id="rId9" Type="http://schemas.openxmlformats.org/officeDocument/2006/relationships/image" Target="../media/image10.png"/><Relationship Id="rId5" Type="http://schemas.openxmlformats.org/officeDocument/2006/relationships/image" Target="../media/image39.jpg"/><Relationship Id="rId6" Type="http://schemas.openxmlformats.org/officeDocument/2006/relationships/image" Target="../media/image40.jpg"/><Relationship Id="rId7" Type="http://schemas.openxmlformats.org/officeDocument/2006/relationships/image" Target="../media/image44.jpg"/><Relationship Id="rId8" Type="http://schemas.openxmlformats.org/officeDocument/2006/relationships/image" Target="../media/image4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 Id="rId3" Type="http://schemas.openxmlformats.org/officeDocument/2006/relationships/image" Target="../media/image33.png"/><Relationship Id="rId4" Type="http://schemas.openxmlformats.org/officeDocument/2006/relationships/image" Target="../media/image7.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hyperlink" Target="http://www.cdc.gov/sleep/data_statistics.html" TargetMode="External"/><Relationship Id="rId4" Type="http://schemas.openxmlformats.org/officeDocument/2006/relationships/hyperlink" Target="http://www.cdc.gov/sleep/data_statistics.html" TargetMode="External"/><Relationship Id="rId5" Type="http://schemas.openxmlformats.org/officeDocument/2006/relationships/hyperlink" Target="http://www.marketresearchfuture.com/reports/insomnia-market-545" TargetMode="External"/><Relationship Id="rId6" Type="http://schemas.openxmlformats.org/officeDocument/2006/relationships/hyperlink" Target="http://www.marketresearchfuture.com/reports/insomnia-market-545" TargetMode="External"/><Relationship Id="rId7" Type="http://schemas.openxmlformats.org/officeDocument/2006/relationships/hyperlink" Target="http://www.latimes.com/world/global-development/la-fg-global-trash-20160422-20160421-snap-htmlstory.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4.xml"/><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9" name="Shape 139"/>
        <p:cNvGrpSpPr/>
        <p:nvPr/>
      </p:nvGrpSpPr>
      <p:grpSpPr>
        <a:xfrm>
          <a:off x="0" y="0"/>
          <a:ext cx="0" cy="0"/>
          <a:chOff x="0" y="0"/>
          <a:chExt cx="0" cy="0"/>
        </a:xfrm>
      </p:grpSpPr>
      <p:pic>
        <p:nvPicPr>
          <p:cNvPr id="140" name="Google Shape;140;p22"/>
          <p:cNvPicPr preferRelativeResize="0"/>
          <p:nvPr/>
        </p:nvPicPr>
        <p:blipFill>
          <a:blip r:embed="rId3">
            <a:alphaModFix amt="75000"/>
          </a:blip>
          <a:stretch>
            <a:fillRect/>
          </a:stretch>
        </p:blipFill>
        <p:spPr>
          <a:xfrm>
            <a:off x="1846240" y="0"/>
            <a:ext cx="7297921" cy="5143500"/>
          </a:xfrm>
          <a:prstGeom prst="rect">
            <a:avLst/>
          </a:prstGeom>
          <a:noFill/>
          <a:ln>
            <a:noFill/>
          </a:ln>
        </p:spPr>
      </p:pic>
      <p:sp>
        <p:nvSpPr>
          <p:cNvPr id="141" name="Google Shape;141;p22"/>
          <p:cNvSpPr/>
          <p:nvPr/>
        </p:nvSpPr>
        <p:spPr>
          <a:xfrm rot="5400000">
            <a:off x="1428875" y="13850"/>
            <a:ext cx="3358800" cy="5026500"/>
          </a:xfrm>
          <a:prstGeom prst="rect">
            <a:avLst/>
          </a:prstGeom>
          <a:solidFill>
            <a:srgbClr val="908269">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txBox="1"/>
          <p:nvPr>
            <p:ph idx="1" type="subTitle"/>
          </p:nvPr>
        </p:nvSpPr>
        <p:spPr>
          <a:xfrm>
            <a:off x="1039575" y="3358800"/>
            <a:ext cx="24021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s">
                <a:solidFill>
                  <a:schemeClr val="lt1"/>
                </a:solidFill>
              </a:rPr>
              <a:t>Brett Chevalier, Charles Lazimi, Annalina Becker, Shaila Patel, Jaeyong Sin, and Johnny Li</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143" name="Google Shape;143;p22"/>
          <p:cNvSpPr txBox="1"/>
          <p:nvPr>
            <p:ph type="ctrTitle"/>
          </p:nvPr>
        </p:nvSpPr>
        <p:spPr>
          <a:xfrm>
            <a:off x="1039575" y="1015425"/>
            <a:ext cx="4592400" cy="17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Innovation </a:t>
            </a:r>
            <a:endParaRPr>
              <a:solidFill>
                <a:schemeClr val="lt1"/>
              </a:solidFill>
            </a:endParaRPr>
          </a:p>
          <a:p>
            <a:pPr indent="0" lvl="0" marL="0" rtl="0" algn="l">
              <a:spcBef>
                <a:spcPts val="0"/>
              </a:spcBef>
              <a:spcAft>
                <a:spcPts val="0"/>
              </a:spcAft>
              <a:buNone/>
            </a:pPr>
            <a:r>
              <a:rPr lang="es">
                <a:solidFill>
                  <a:schemeClr val="lt1"/>
                </a:solidFill>
              </a:rPr>
              <a:t>Playbook</a:t>
            </a:r>
            <a:endParaRPr>
              <a:solidFill>
                <a:schemeClr val="lt1"/>
              </a:solidFill>
            </a:endParaRPr>
          </a:p>
        </p:txBody>
      </p:sp>
      <p:sp>
        <p:nvSpPr>
          <p:cNvPr id="144" name="Google Shape;144;p22"/>
          <p:cNvSpPr/>
          <p:nvPr/>
        </p:nvSpPr>
        <p:spPr>
          <a:xfrm flipH="1" rot="-5400000">
            <a:off x="7354200" y="2416550"/>
            <a:ext cx="3358800" cy="22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46" name="Google Shape;146;p22"/>
          <p:cNvSpPr txBox="1"/>
          <p:nvPr/>
        </p:nvSpPr>
        <p:spPr>
          <a:xfrm>
            <a:off x="8737375" y="0"/>
            <a:ext cx="4923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latin typeface="Catamaran Light"/>
                <a:ea typeface="Catamaran Light"/>
                <a:cs typeface="Catamaran Light"/>
                <a:sym typeface="Catamaran Light"/>
              </a:rPr>
              <a:t>[16]</a:t>
            </a:r>
            <a:endParaRPr sz="1000">
              <a:latin typeface="Catamaran Light"/>
              <a:ea typeface="Catamaran Light"/>
              <a:cs typeface="Catamaran Light"/>
              <a:sym typeface="Catamaran Light"/>
            </a:endParaRPr>
          </a:p>
        </p:txBody>
      </p:sp>
      <p:pic>
        <p:nvPicPr>
          <p:cNvPr id="147" name="Google Shape;147;p22"/>
          <p:cNvPicPr preferRelativeResize="0"/>
          <p:nvPr/>
        </p:nvPicPr>
        <p:blipFill>
          <a:blip r:embed="rId4">
            <a:alphaModFix/>
          </a:blip>
          <a:stretch>
            <a:fillRect/>
          </a:stretch>
        </p:blipFill>
        <p:spPr>
          <a:xfrm>
            <a:off x="78800" y="4569475"/>
            <a:ext cx="1654075" cy="513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1"/>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STAKEHOLDER MAP</a:t>
            </a:r>
            <a:endParaRPr/>
          </a:p>
        </p:txBody>
      </p:sp>
      <p:sp>
        <p:nvSpPr>
          <p:cNvPr id="229" name="Google Shape;229;p31"/>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1"/>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pic>
        <p:nvPicPr>
          <p:cNvPr id="232" name="Google Shape;232;p31"/>
          <p:cNvPicPr preferRelativeResize="0"/>
          <p:nvPr/>
        </p:nvPicPr>
        <p:blipFill>
          <a:blip r:embed="rId3">
            <a:alphaModFix/>
          </a:blip>
          <a:stretch>
            <a:fillRect/>
          </a:stretch>
        </p:blipFill>
        <p:spPr>
          <a:xfrm>
            <a:off x="1592363" y="455950"/>
            <a:ext cx="4458165" cy="4231599"/>
          </a:xfrm>
          <a:prstGeom prst="rect">
            <a:avLst/>
          </a:prstGeom>
          <a:noFill/>
          <a:ln>
            <a:noFill/>
          </a:ln>
        </p:spPr>
      </p:pic>
      <p:sp>
        <p:nvSpPr>
          <p:cNvPr id="233" name="Google Shape;233;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2"/>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STAKEHOLDER MATRIX</a:t>
            </a:r>
            <a:endParaRPr/>
          </a:p>
        </p:txBody>
      </p:sp>
      <p:sp>
        <p:nvSpPr>
          <p:cNvPr id="239" name="Google Shape;239;p32"/>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graphicFrame>
        <p:nvGraphicFramePr>
          <p:cNvPr id="242" name="Google Shape;242;p32"/>
          <p:cNvGraphicFramePr/>
          <p:nvPr/>
        </p:nvGraphicFramePr>
        <p:xfrm>
          <a:off x="820400" y="550700"/>
          <a:ext cx="3000000" cy="3000000"/>
        </p:xfrm>
        <a:graphic>
          <a:graphicData uri="http://schemas.openxmlformats.org/drawingml/2006/table">
            <a:tbl>
              <a:tblPr>
                <a:noFill/>
                <a:tableStyleId>{1851FCB1-DD67-4C8A-8CEB-C0DAA81271DC}</a:tableStyleId>
              </a:tblPr>
              <a:tblGrid>
                <a:gridCol w="1803225"/>
                <a:gridCol w="2520375"/>
                <a:gridCol w="2095950"/>
              </a:tblGrid>
              <a:tr h="342400">
                <a:tc>
                  <a:txBody>
                    <a:bodyPr/>
                    <a:lstStyle/>
                    <a:p>
                      <a:pPr indent="0" lvl="0" marL="0" rtl="0" algn="ctr">
                        <a:spcBef>
                          <a:spcPts val="0"/>
                        </a:spcBef>
                        <a:spcAft>
                          <a:spcPts val="0"/>
                        </a:spcAft>
                        <a:buNone/>
                      </a:pPr>
                      <a:r>
                        <a:rPr lang="es">
                          <a:solidFill>
                            <a:srgbClr val="FFFFFF"/>
                          </a:solidFill>
                          <a:latin typeface="Catamaran"/>
                          <a:ea typeface="Catamaran"/>
                          <a:cs typeface="Catamaran"/>
                          <a:sym typeface="Catamaran"/>
                        </a:rPr>
                        <a:t>Stakeholder Group</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c>
                  <a:txBody>
                    <a:bodyPr/>
                    <a:lstStyle/>
                    <a:p>
                      <a:pPr indent="0" lvl="0" marL="0" rtl="0" algn="ctr">
                        <a:spcBef>
                          <a:spcPts val="0"/>
                        </a:spcBef>
                        <a:spcAft>
                          <a:spcPts val="0"/>
                        </a:spcAft>
                        <a:buNone/>
                      </a:pPr>
                      <a:r>
                        <a:rPr lang="es">
                          <a:solidFill>
                            <a:srgbClr val="FFFFFF"/>
                          </a:solidFill>
                          <a:latin typeface="Catamaran"/>
                          <a:ea typeface="Catamaran"/>
                          <a:cs typeface="Catamaran"/>
                          <a:sym typeface="Catamaran"/>
                        </a:rPr>
                        <a:t>Pains</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c>
                  <a:txBody>
                    <a:bodyPr/>
                    <a:lstStyle/>
                    <a:p>
                      <a:pPr indent="0" lvl="0" marL="0" rtl="0" algn="ctr">
                        <a:spcBef>
                          <a:spcPts val="0"/>
                        </a:spcBef>
                        <a:spcAft>
                          <a:spcPts val="0"/>
                        </a:spcAft>
                        <a:buNone/>
                      </a:pPr>
                      <a:r>
                        <a:rPr lang="es">
                          <a:solidFill>
                            <a:srgbClr val="FFFFFF"/>
                          </a:solidFill>
                          <a:latin typeface="Catamaran"/>
                          <a:ea typeface="Catamaran"/>
                          <a:cs typeface="Catamaran"/>
                          <a:sym typeface="Catamaran"/>
                        </a:rPr>
                        <a:t>Gains</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r>
              <a:tr h="525250">
                <a:tc>
                  <a:txBody>
                    <a:bodyPr/>
                    <a:lstStyle/>
                    <a:p>
                      <a:pPr indent="0" lvl="0" marL="0" rtl="0" algn="l">
                        <a:spcBef>
                          <a:spcPts val="0"/>
                        </a:spcBef>
                        <a:spcAft>
                          <a:spcPts val="0"/>
                        </a:spcAft>
                        <a:buNone/>
                      </a:pPr>
                      <a:r>
                        <a:rPr lang="es" sz="1200">
                          <a:latin typeface="Catamaran"/>
                          <a:ea typeface="Catamaran"/>
                          <a:cs typeface="Catamaran"/>
                          <a:sym typeface="Catamaran"/>
                        </a:rPr>
                        <a:t>Waste Disposal Employees</a:t>
                      </a:r>
                      <a:endParaRPr sz="1200">
                        <a:latin typeface="Catamaran"/>
                        <a:ea typeface="Catamaran"/>
                        <a:cs typeface="Catamaran"/>
                        <a:sym typeface="Catamaran"/>
                      </a:endParaRPr>
                    </a:p>
                  </a:txBody>
                  <a:tcPr marT="91425" marB="91425" marR="91425" marL="91425">
                    <a:gradFill>
                      <a:gsLst>
                        <a:gs pos="0">
                          <a:srgbClr val="E7E1D6"/>
                        </a:gs>
                        <a:gs pos="100000">
                          <a:srgbClr val="B1A389"/>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New system or product to accommodate</a:t>
                      </a:r>
                      <a:endParaRPr sz="12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Easier, more efficient tasks</a:t>
                      </a:r>
                      <a:endParaRPr sz="12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708100">
                <a:tc>
                  <a:txBody>
                    <a:bodyPr/>
                    <a:lstStyle/>
                    <a:p>
                      <a:pPr indent="0" lvl="0" marL="0" rtl="0" algn="l">
                        <a:spcBef>
                          <a:spcPts val="0"/>
                        </a:spcBef>
                        <a:spcAft>
                          <a:spcPts val="0"/>
                        </a:spcAft>
                        <a:buNone/>
                      </a:pPr>
                      <a:r>
                        <a:rPr lang="es" sz="1200">
                          <a:latin typeface="Catamaran"/>
                          <a:ea typeface="Catamaran"/>
                          <a:cs typeface="Catamaran"/>
                          <a:sym typeface="Catamaran"/>
                        </a:rPr>
                        <a:t>State/Local Government</a:t>
                      </a:r>
                      <a:endParaRPr sz="1200">
                        <a:latin typeface="Catamaran"/>
                        <a:ea typeface="Catamaran"/>
                        <a:cs typeface="Catamaran"/>
                        <a:sym typeface="Catamaran"/>
                      </a:endParaRPr>
                    </a:p>
                  </a:txBody>
                  <a:tcPr marT="91425" marB="91425" marR="91425" marL="91425">
                    <a:gradFill>
                      <a:gsLst>
                        <a:gs pos="0">
                          <a:srgbClr val="E7E1D6"/>
                        </a:gs>
                        <a:gs pos="100000">
                          <a:srgbClr val="B1A389"/>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Upfront costs to implement changes, maintenance costs</a:t>
                      </a:r>
                      <a:endParaRPr sz="12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Long term cost savings, more efficient system of waste disposal</a:t>
                      </a:r>
                      <a:endParaRPr sz="12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708100">
                <a:tc>
                  <a:txBody>
                    <a:bodyPr/>
                    <a:lstStyle/>
                    <a:p>
                      <a:pPr indent="0" lvl="0" marL="0" rtl="0" algn="l">
                        <a:spcBef>
                          <a:spcPts val="0"/>
                        </a:spcBef>
                        <a:spcAft>
                          <a:spcPts val="0"/>
                        </a:spcAft>
                        <a:buNone/>
                      </a:pPr>
                      <a:r>
                        <a:rPr lang="es" sz="1200">
                          <a:latin typeface="Catamaran"/>
                          <a:ea typeface="Catamaran"/>
                          <a:cs typeface="Catamaran"/>
                          <a:sym typeface="Catamaran"/>
                        </a:rPr>
                        <a:t>Pedestrians/</a:t>
                      </a:r>
                      <a:endParaRPr sz="1200">
                        <a:latin typeface="Catamaran"/>
                        <a:ea typeface="Catamaran"/>
                        <a:cs typeface="Catamaran"/>
                        <a:sym typeface="Catamaran"/>
                      </a:endParaRPr>
                    </a:p>
                    <a:p>
                      <a:pPr indent="0" lvl="0" marL="0" rtl="0" algn="l">
                        <a:spcBef>
                          <a:spcPts val="0"/>
                        </a:spcBef>
                        <a:spcAft>
                          <a:spcPts val="0"/>
                        </a:spcAft>
                        <a:buNone/>
                      </a:pPr>
                      <a:r>
                        <a:rPr lang="es" sz="1200">
                          <a:latin typeface="Catamaran"/>
                          <a:ea typeface="Catamaran"/>
                          <a:cs typeface="Catamaran"/>
                          <a:sym typeface="Catamaran"/>
                        </a:rPr>
                        <a:t>Commuters</a:t>
                      </a:r>
                      <a:endParaRPr sz="1200">
                        <a:latin typeface="Catamaran"/>
                        <a:ea typeface="Catamaran"/>
                        <a:cs typeface="Catamaran"/>
                        <a:sym typeface="Catamaran"/>
                      </a:endParaRPr>
                    </a:p>
                  </a:txBody>
                  <a:tcPr marT="91425" marB="91425" marR="91425" marL="91425">
                    <a:gradFill>
                      <a:gsLst>
                        <a:gs pos="0">
                          <a:srgbClr val="E7E1D6"/>
                        </a:gs>
                        <a:gs pos="100000">
                          <a:srgbClr val="B1A389"/>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Increased taxes if implemented local government</a:t>
                      </a:r>
                      <a:endParaRPr sz="12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Easier to navigate cramped city streets</a:t>
                      </a:r>
                      <a:endParaRPr sz="12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708100">
                <a:tc>
                  <a:txBody>
                    <a:bodyPr/>
                    <a:lstStyle/>
                    <a:p>
                      <a:pPr indent="0" lvl="0" marL="0" rtl="0" algn="l">
                        <a:spcBef>
                          <a:spcPts val="0"/>
                        </a:spcBef>
                        <a:spcAft>
                          <a:spcPts val="0"/>
                        </a:spcAft>
                        <a:buNone/>
                      </a:pPr>
                      <a:r>
                        <a:rPr lang="es" sz="1200">
                          <a:latin typeface="Catamaran"/>
                          <a:ea typeface="Catamaran"/>
                          <a:cs typeface="Catamaran"/>
                          <a:sym typeface="Catamaran"/>
                        </a:rPr>
                        <a:t>Environmental Regulators</a:t>
                      </a:r>
                      <a:endParaRPr sz="1200">
                        <a:latin typeface="Catamaran"/>
                        <a:ea typeface="Catamaran"/>
                        <a:cs typeface="Catamaran"/>
                        <a:sym typeface="Catamaran"/>
                      </a:endParaRPr>
                    </a:p>
                  </a:txBody>
                  <a:tcPr marT="91425" marB="91425" marR="91425" marL="91425">
                    <a:gradFill>
                      <a:gsLst>
                        <a:gs pos="0">
                          <a:srgbClr val="E7E1D6"/>
                        </a:gs>
                        <a:gs pos="100000">
                          <a:srgbClr val="B1A389"/>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Potential cost and time to test, approve and regulate</a:t>
                      </a:r>
                      <a:endParaRPr sz="12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Improvement to health/environment of urban areas.</a:t>
                      </a:r>
                      <a:endParaRPr sz="12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890950">
                <a:tc>
                  <a:txBody>
                    <a:bodyPr/>
                    <a:lstStyle/>
                    <a:p>
                      <a:pPr indent="0" lvl="0" marL="0" rtl="0" algn="l">
                        <a:spcBef>
                          <a:spcPts val="0"/>
                        </a:spcBef>
                        <a:spcAft>
                          <a:spcPts val="0"/>
                        </a:spcAft>
                        <a:buNone/>
                      </a:pPr>
                      <a:r>
                        <a:rPr lang="es" sz="1200">
                          <a:latin typeface="Catamaran"/>
                          <a:ea typeface="Catamaran"/>
                          <a:cs typeface="Catamaran"/>
                          <a:sym typeface="Catamaran"/>
                        </a:rPr>
                        <a:t>Community Members/</a:t>
                      </a:r>
                      <a:endParaRPr sz="1200">
                        <a:latin typeface="Catamaran"/>
                        <a:ea typeface="Catamaran"/>
                        <a:cs typeface="Catamaran"/>
                        <a:sym typeface="Catamaran"/>
                      </a:endParaRPr>
                    </a:p>
                    <a:p>
                      <a:pPr indent="0" lvl="0" marL="0" rtl="0" algn="l">
                        <a:spcBef>
                          <a:spcPts val="0"/>
                        </a:spcBef>
                        <a:spcAft>
                          <a:spcPts val="0"/>
                        </a:spcAft>
                        <a:buNone/>
                      </a:pPr>
                      <a:r>
                        <a:rPr lang="es" sz="1200">
                          <a:latin typeface="Catamaran"/>
                          <a:ea typeface="Catamaran"/>
                          <a:cs typeface="Catamaran"/>
                          <a:sym typeface="Catamaran"/>
                        </a:rPr>
                        <a:t>Residents</a:t>
                      </a:r>
                      <a:endParaRPr sz="1200">
                        <a:latin typeface="Catamaran"/>
                        <a:ea typeface="Catamaran"/>
                        <a:cs typeface="Catamaran"/>
                        <a:sym typeface="Catamaran"/>
                      </a:endParaRPr>
                    </a:p>
                  </a:txBody>
                  <a:tcPr marT="91425" marB="91425" marR="91425" marL="91425">
                    <a:gradFill>
                      <a:gsLst>
                        <a:gs pos="0">
                          <a:srgbClr val="E7E1D6"/>
                        </a:gs>
                        <a:gs pos="100000">
                          <a:srgbClr val="B1A389"/>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Direct cost to consumers, increased taxes if implemented by local gov.</a:t>
                      </a:r>
                      <a:endParaRPr sz="12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Less eyesore of trash bins/bags, less odor when walking on street</a:t>
                      </a:r>
                      <a:endParaRPr sz="12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bl>
          </a:graphicData>
        </a:graphic>
      </p:graphicFrame>
      <p:sp>
        <p:nvSpPr>
          <p:cNvPr id="243" name="Google Shape;243;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3"/>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STAKEHOLDER MATRIX</a:t>
            </a:r>
            <a:endParaRPr/>
          </a:p>
        </p:txBody>
      </p:sp>
      <p:sp>
        <p:nvSpPr>
          <p:cNvPr id="249" name="Google Shape;249;p33"/>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3"/>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graphicFrame>
        <p:nvGraphicFramePr>
          <p:cNvPr id="252" name="Google Shape;252;p33"/>
          <p:cNvGraphicFramePr/>
          <p:nvPr/>
        </p:nvGraphicFramePr>
        <p:xfrm>
          <a:off x="919350" y="781175"/>
          <a:ext cx="3000000" cy="3000000"/>
        </p:xfrm>
        <a:graphic>
          <a:graphicData uri="http://schemas.openxmlformats.org/drawingml/2006/table">
            <a:tbl>
              <a:tblPr>
                <a:noFill/>
                <a:tableStyleId>{1851FCB1-DD67-4C8A-8CEB-C0DAA81271DC}</a:tableStyleId>
              </a:tblPr>
              <a:tblGrid>
                <a:gridCol w="1875900"/>
                <a:gridCol w="2133400"/>
                <a:gridCol w="2484425"/>
              </a:tblGrid>
              <a:tr h="392150">
                <a:tc>
                  <a:txBody>
                    <a:bodyPr/>
                    <a:lstStyle/>
                    <a:p>
                      <a:pPr indent="0" lvl="0" marL="0" rtl="0" algn="ctr">
                        <a:spcBef>
                          <a:spcPts val="0"/>
                        </a:spcBef>
                        <a:spcAft>
                          <a:spcPts val="0"/>
                        </a:spcAft>
                        <a:buNone/>
                      </a:pPr>
                      <a:r>
                        <a:rPr lang="es">
                          <a:solidFill>
                            <a:srgbClr val="FFFFFF"/>
                          </a:solidFill>
                          <a:latin typeface="Catamaran"/>
                          <a:ea typeface="Catamaran"/>
                          <a:cs typeface="Catamaran"/>
                          <a:sym typeface="Catamaran"/>
                        </a:rPr>
                        <a:t>Stakeholder Group</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c>
                  <a:txBody>
                    <a:bodyPr/>
                    <a:lstStyle/>
                    <a:p>
                      <a:pPr indent="0" lvl="0" marL="0" rtl="0" algn="ctr">
                        <a:spcBef>
                          <a:spcPts val="0"/>
                        </a:spcBef>
                        <a:spcAft>
                          <a:spcPts val="0"/>
                        </a:spcAft>
                        <a:buNone/>
                      </a:pPr>
                      <a:r>
                        <a:rPr lang="es">
                          <a:solidFill>
                            <a:srgbClr val="FFFFFF"/>
                          </a:solidFill>
                          <a:latin typeface="Catamaran"/>
                          <a:ea typeface="Catamaran"/>
                          <a:cs typeface="Catamaran"/>
                          <a:sym typeface="Catamaran"/>
                        </a:rPr>
                        <a:t>Pains</a:t>
                      </a:r>
                      <a:endParaRPr>
                        <a:solidFill>
                          <a:srgbClr val="FFFFFF"/>
                        </a:solidFill>
                        <a:latin typeface="Catamaran"/>
                        <a:ea typeface="Catamaran"/>
                        <a:cs typeface="Catamaran"/>
                        <a:sym typeface="Catamaran"/>
                      </a:endParaRPr>
                    </a:p>
                  </a:txBody>
                  <a:tcPr marT="91425" marB="91425" marR="91425" marL="91425">
                    <a:lnB cap="flat" cmpd="sng" w="9525">
                      <a:solidFill>
                        <a:srgbClr val="9E9E9E"/>
                      </a:solidFill>
                      <a:prstDash val="solid"/>
                      <a:round/>
                      <a:headEnd len="sm" w="sm" type="none"/>
                      <a:tailEnd len="sm" w="sm" type="none"/>
                    </a:lnB>
                    <a:gradFill>
                      <a:gsLst>
                        <a:gs pos="0">
                          <a:srgbClr val="1077D2"/>
                        </a:gs>
                        <a:gs pos="100000">
                          <a:srgbClr val="093153"/>
                        </a:gs>
                      </a:gsLst>
                      <a:path path="circle">
                        <a:fillToRect b="50%" l="50%" r="50%" t="50%"/>
                      </a:path>
                      <a:tileRect/>
                    </a:gradFill>
                  </a:tcPr>
                </a:tc>
                <a:tc>
                  <a:txBody>
                    <a:bodyPr/>
                    <a:lstStyle/>
                    <a:p>
                      <a:pPr indent="0" lvl="0" marL="0" rtl="0" algn="ctr">
                        <a:spcBef>
                          <a:spcPts val="0"/>
                        </a:spcBef>
                        <a:spcAft>
                          <a:spcPts val="0"/>
                        </a:spcAft>
                        <a:buNone/>
                      </a:pPr>
                      <a:r>
                        <a:rPr lang="es">
                          <a:solidFill>
                            <a:srgbClr val="FFFFFF"/>
                          </a:solidFill>
                          <a:latin typeface="Catamaran"/>
                          <a:ea typeface="Catamaran"/>
                          <a:cs typeface="Catamaran"/>
                          <a:sym typeface="Catamaran"/>
                        </a:rPr>
                        <a:t>Gains</a:t>
                      </a:r>
                      <a:endParaRPr>
                        <a:solidFill>
                          <a:srgbClr val="FFFFFF"/>
                        </a:solidFill>
                        <a:latin typeface="Catamaran"/>
                        <a:ea typeface="Catamaran"/>
                        <a:cs typeface="Catamaran"/>
                        <a:sym typeface="Catamaran"/>
                      </a:endParaRPr>
                    </a:p>
                  </a:txBody>
                  <a:tcPr marT="91425" marB="91425" marR="91425" marL="91425">
                    <a:lnB cap="flat" cmpd="sng" w="9525">
                      <a:solidFill>
                        <a:srgbClr val="9E9E9E"/>
                      </a:solidFill>
                      <a:prstDash val="solid"/>
                      <a:round/>
                      <a:headEnd len="sm" w="sm" type="none"/>
                      <a:tailEnd len="sm" w="sm" type="none"/>
                    </a:lnB>
                    <a:gradFill>
                      <a:gsLst>
                        <a:gs pos="0">
                          <a:srgbClr val="1077D2"/>
                        </a:gs>
                        <a:gs pos="100000">
                          <a:srgbClr val="093153"/>
                        </a:gs>
                      </a:gsLst>
                      <a:path path="circle">
                        <a:fillToRect b="50%" l="50%" r="50%" t="50%"/>
                      </a:path>
                      <a:tileRect/>
                    </a:gradFill>
                  </a:tcPr>
                </a:tc>
              </a:tr>
              <a:tr h="801625">
                <a:tc>
                  <a:txBody>
                    <a:bodyPr/>
                    <a:lstStyle/>
                    <a:p>
                      <a:pPr indent="0" lvl="0" marL="0" rtl="0" algn="l">
                        <a:spcBef>
                          <a:spcPts val="0"/>
                        </a:spcBef>
                        <a:spcAft>
                          <a:spcPts val="0"/>
                        </a:spcAft>
                        <a:buNone/>
                      </a:pPr>
                      <a:r>
                        <a:rPr lang="es" sz="1200">
                          <a:latin typeface="Catamaran"/>
                          <a:ea typeface="Catamaran"/>
                          <a:cs typeface="Catamaran"/>
                          <a:sym typeface="Catamaran"/>
                        </a:rPr>
                        <a:t>Homeless</a:t>
                      </a:r>
                      <a:endParaRPr sz="1200">
                        <a:latin typeface="Catamaran"/>
                        <a:ea typeface="Catamaran"/>
                        <a:cs typeface="Catamaran"/>
                        <a:sym typeface="Catamar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gradFill>
                      <a:gsLst>
                        <a:gs pos="0">
                          <a:srgbClr val="E7E1D6"/>
                        </a:gs>
                        <a:gs pos="100000">
                          <a:srgbClr val="B1A389"/>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They may not have the means to financially contribute towards this project.</a:t>
                      </a:r>
                      <a:endParaRPr sz="1200">
                        <a:latin typeface="Catamaran"/>
                        <a:ea typeface="Catamaran"/>
                        <a:cs typeface="Catamaran"/>
                        <a:sym typeface="Catamaran"/>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They will not smell the trash and will not see any of the bugs/rodents that come with smelly trash.</a:t>
                      </a:r>
                      <a:endParaRPr sz="1200">
                        <a:latin typeface="Catamaran"/>
                        <a:ea typeface="Catamaran"/>
                        <a:cs typeface="Catamaran"/>
                        <a:sym typeface="Catamaran"/>
                      </a:endParaRPr>
                    </a:p>
                  </a:txBody>
                  <a:tcPr marT="91425" marB="91425" marR="91425" marL="91425">
                    <a:lnT cap="flat" cmpd="sng" w="9525">
                      <a:solidFill>
                        <a:srgbClr val="9E9E9E"/>
                      </a:solidFill>
                      <a:prstDash val="solid"/>
                      <a:round/>
                      <a:headEnd len="sm" w="sm" type="none"/>
                      <a:tailEnd len="sm" w="sm" type="none"/>
                    </a:lnT>
                    <a:gradFill>
                      <a:gsLst>
                        <a:gs pos="0">
                          <a:srgbClr val="FFFFFF"/>
                        </a:gs>
                        <a:gs pos="100000">
                          <a:srgbClr val="B3B3B3"/>
                        </a:gs>
                      </a:gsLst>
                      <a:lin ang="5400012" scaled="0"/>
                    </a:gradFill>
                  </a:tcPr>
                </a:tc>
              </a:tr>
              <a:tr h="528650">
                <a:tc>
                  <a:txBody>
                    <a:bodyPr/>
                    <a:lstStyle/>
                    <a:p>
                      <a:pPr indent="0" lvl="0" marL="0" rtl="0" algn="l">
                        <a:spcBef>
                          <a:spcPts val="0"/>
                        </a:spcBef>
                        <a:spcAft>
                          <a:spcPts val="0"/>
                        </a:spcAft>
                        <a:buNone/>
                      </a:pPr>
                      <a:r>
                        <a:rPr lang="es" sz="1200">
                          <a:latin typeface="Catamaran"/>
                          <a:ea typeface="Catamaran"/>
                          <a:cs typeface="Catamaran"/>
                          <a:sym typeface="Catamaran"/>
                        </a:rPr>
                        <a:t>Safety Professionals</a:t>
                      </a:r>
                      <a:endParaRPr sz="1200">
                        <a:latin typeface="Catamaran"/>
                        <a:ea typeface="Catamaran"/>
                        <a:cs typeface="Catamaran"/>
                        <a:sym typeface="Catamar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gradFill>
                      <a:gsLst>
                        <a:gs pos="0">
                          <a:srgbClr val="E7E1D6"/>
                        </a:gs>
                        <a:gs pos="100000">
                          <a:srgbClr val="B1A389"/>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May have to approve of possible solutions</a:t>
                      </a:r>
                      <a:endParaRPr sz="1200">
                        <a:latin typeface="Catamaran"/>
                        <a:ea typeface="Catamaran"/>
                        <a:cs typeface="Catamaran"/>
                        <a:sym typeface="Catamaran"/>
                      </a:endParaRPr>
                    </a:p>
                  </a:txBody>
                  <a:tcPr marT="91425" marB="91425" marR="91425" marL="91425">
                    <a:lnL cap="flat" cmpd="sng" w="9525">
                      <a:solidFill>
                        <a:srgbClr val="9E9E9E"/>
                      </a:solidFill>
                      <a:prstDash val="solid"/>
                      <a:round/>
                      <a:headEnd len="sm" w="sm" type="none"/>
                      <a:tailEnd len="sm" w="sm" type="none"/>
                    </a:lnL>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Less time inspecting cafeterias/ food courts</a:t>
                      </a:r>
                      <a:endParaRPr sz="12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684125">
                <a:tc>
                  <a:txBody>
                    <a:bodyPr/>
                    <a:lstStyle/>
                    <a:p>
                      <a:pPr indent="0" lvl="0" marL="0" rtl="0" algn="l">
                        <a:spcBef>
                          <a:spcPts val="0"/>
                        </a:spcBef>
                        <a:spcAft>
                          <a:spcPts val="0"/>
                        </a:spcAft>
                        <a:buNone/>
                      </a:pPr>
                      <a:r>
                        <a:rPr lang="es" sz="1200">
                          <a:latin typeface="Catamaran"/>
                          <a:ea typeface="Catamaran"/>
                          <a:cs typeface="Catamaran"/>
                          <a:sym typeface="Catamaran"/>
                        </a:rPr>
                        <a:t>Restaurants/</a:t>
                      </a:r>
                      <a:endParaRPr sz="1200">
                        <a:latin typeface="Catamaran"/>
                        <a:ea typeface="Catamaran"/>
                        <a:cs typeface="Catamaran"/>
                        <a:sym typeface="Catamaran"/>
                      </a:endParaRPr>
                    </a:p>
                    <a:p>
                      <a:pPr indent="0" lvl="0" marL="0" rtl="0" algn="l">
                        <a:spcBef>
                          <a:spcPts val="0"/>
                        </a:spcBef>
                        <a:spcAft>
                          <a:spcPts val="0"/>
                        </a:spcAft>
                        <a:buNone/>
                      </a:pPr>
                      <a:r>
                        <a:rPr lang="es" sz="1200">
                          <a:latin typeface="Catamaran"/>
                          <a:ea typeface="Catamaran"/>
                          <a:cs typeface="Catamaran"/>
                          <a:sym typeface="Catamaran"/>
                        </a:rPr>
                        <a:t>Food Vendors</a:t>
                      </a:r>
                      <a:endParaRPr sz="1200">
                        <a:latin typeface="Catamaran"/>
                        <a:ea typeface="Catamaran"/>
                        <a:cs typeface="Catamaran"/>
                        <a:sym typeface="Catamar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gradFill>
                      <a:gsLst>
                        <a:gs pos="0">
                          <a:srgbClr val="E7E1D6"/>
                        </a:gs>
                        <a:gs pos="100000">
                          <a:srgbClr val="B1A389"/>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Extra costs on waste, increased taxes if implemented by local gov.</a:t>
                      </a:r>
                      <a:endParaRPr sz="1200">
                        <a:latin typeface="Catamaran"/>
                        <a:ea typeface="Catamaran"/>
                        <a:cs typeface="Catamaran"/>
                        <a:sym typeface="Catamaran"/>
                      </a:endParaRPr>
                    </a:p>
                  </a:txBody>
                  <a:tcPr marT="91425" marB="91425" marR="91425" marL="91425">
                    <a:lnL cap="flat" cmpd="sng" w="9525">
                      <a:solidFill>
                        <a:srgbClr val="9E9E9E"/>
                      </a:solidFill>
                      <a:prstDash val="solid"/>
                      <a:round/>
                      <a:headEnd len="sm" w="sm" type="none"/>
                      <a:tailEnd len="sm" w="sm" type="none"/>
                    </a:lnL>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Customers will be more satisfied. More likely to pass health inspections </a:t>
                      </a:r>
                      <a:endParaRPr sz="12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1074625">
                <a:tc>
                  <a:txBody>
                    <a:bodyPr/>
                    <a:lstStyle/>
                    <a:p>
                      <a:pPr indent="0" lvl="0" marL="0" rtl="0" algn="l">
                        <a:spcBef>
                          <a:spcPts val="0"/>
                        </a:spcBef>
                        <a:spcAft>
                          <a:spcPts val="0"/>
                        </a:spcAft>
                        <a:buNone/>
                      </a:pPr>
                      <a:r>
                        <a:rPr lang="es" sz="1200">
                          <a:latin typeface="Catamaran"/>
                          <a:ea typeface="Catamaran"/>
                          <a:cs typeface="Catamaran"/>
                          <a:sym typeface="Catamaran"/>
                        </a:rPr>
                        <a:t>Grocers</a:t>
                      </a:r>
                      <a:endParaRPr sz="1200">
                        <a:latin typeface="Catamaran"/>
                        <a:ea typeface="Catamaran"/>
                        <a:cs typeface="Catamaran"/>
                        <a:sym typeface="Catamar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gradFill>
                      <a:gsLst>
                        <a:gs pos="0">
                          <a:srgbClr val="E7E1D6"/>
                        </a:gs>
                        <a:gs pos="100000">
                          <a:srgbClr val="B1A389"/>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Extra steps may have to be implemented for waste disposal, increased taxes if implemented by local gov.</a:t>
                      </a:r>
                      <a:endParaRPr sz="1200">
                        <a:latin typeface="Catamaran"/>
                        <a:ea typeface="Catamaran"/>
                        <a:cs typeface="Catamaran"/>
                        <a:sym typeface="Catamaran"/>
                      </a:endParaRPr>
                    </a:p>
                  </a:txBody>
                  <a:tcPr marT="91425" marB="91425" marR="91425" marL="91425">
                    <a:lnL cap="flat" cmpd="sng" w="9525">
                      <a:solidFill>
                        <a:srgbClr val="9E9E9E"/>
                      </a:solidFill>
                      <a:prstDash val="solid"/>
                      <a:round/>
                      <a:headEnd len="sm" w="sm" type="none"/>
                      <a:tailEnd len="sm" w="sm" type="none"/>
                    </a:lnL>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Minimize unwanted pests </a:t>
                      </a:r>
                      <a:endParaRPr sz="12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bl>
          </a:graphicData>
        </a:graphic>
      </p:graphicFrame>
      <p:sp>
        <p:nvSpPr>
          <p:cNvPr id="253" name="Google Shape;253;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STAKEHOLDER STATISTICS</a:t>
            </a:r>
            <a:endParaRPr/>
          </a:p>
        </p:txBody>
      </p:sp>
      <p:sp>
        <p:nvSpPr>
          <p:cNvPr id="259" name="Google Shape;259;p34"/>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4"/>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4"/>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pic>
        <p:nvPicPr>
          <p:cNvPr id="262" name="Google Shape;262;p34"/>
          <p:cNvPicPr preferRelativeResize="0"/>
          <p:nvPr/>
        </p:nvPicPr>
        <p:blipFill>
          <a:blip r:embed="rId3">
            <a:alphaModFix/>
          </a:blip>
          <a:stretch>
            <a:fillRect/>
          </a:stretch>
        </p:blipFill>
        <p:spPr>
          <a:xfrm>
            <a:off x="1184875" y="470725"/>
            <a:ext cx="5272205" cy="3744850"/>
          </a:xfrm>
          <a:prstGeom prst="rect">
            <a:avLst/>
          </a:prstGeom>
          <a:noFill/>
          <a:ln>
            <a:noFill/>
          </a:ln>
        </p:spPr>
      </p:pic>
      <p:sp>
        <p:nvSpPr>
          <p:cNvPr id="263" name="Google Shape;263;p34"/>
          <p:cNvSpPr txBox="1"/>
          <p:nvPr/>
        </p:nvSpPr>
        <p:spPr>
          <a:xfrm>
            <a:off x="3389850" y="4322275"/>
            <a:ext cx="4314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latin typeface="Source Code Pro"/>
                <a:ea typeface="Source Code Pro"/>
                <a:cs typeface="Source Code Pro"/>
                <a:sym typeface="Source Code Pro"/>
              </a:rPr>
              <a:t>[4]</a:t>
            </a:r>
            <a:endParaRPr sz="900">
              <a:latin typeface="Source Code Pro"/>
              <a:ea typeface="Source Code Pro"/>
              <a:cs typeface="Source Code Pro"/>
              <a:sym typeface="Source Code Pro"/>
            </a:endParaRPr>
          </a:p>
        </p:txBody>
      </p:sp>
      <p:sp>
        <p:nvSpPr>
          <p:cNvPr id="264" name="Google Shape;264;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5"/>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STAKEHOLDER STATISTICS</a:t>
            </a:r>
            <a:endParaRPr/>
          </a:p>
        </p:txBody>
      </p:sp>
      <p:sp>
        <p:nvSpPr>
          <p:cNvPr id="270" name="Google Shape;270;p35"/>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descr="Forms response chart. Question title: In your home, where do you typically throw away your food (uneaten, vegetables, etc.)?. Number of responses: 107 responses." id="273" name="Google Shape;273;p35"/>
          <p:cNvPicPr preferRelativeResize="0"/>
          <p:nvPr/>
        </p:nvPicPr>
        <p:blipFill>
          <a:blip r:embed="rId3">
            <a:alphaModFix/>
          </a:blip>
          <a:stretch>
            <a:fillRect/>
          </a:stretch>
        </p:blipFill>
        <p:spPr>
          <a:xfrm>
            <a:off x="2177900" y="472200"/>
            <a:ext cx="4671725" cy="1966000"/>
          </a:xfrm>
          <a:prstGeom prst="rect">
            <a:avLst/>
          </a:prstGeom>
          <a:noFill/>
          <a:ln>
            <a:noFill/>
          </a:ln>
        </p:spPr>
      </p:pic>
      <p:pic>
        <p:nvPicPr>
          <p:cNvPr descr="Forms response chart. Question title: Does the smell of your trash negatively affect you?. Number of responses: 107 responses." id="274" name="Google Shape;274;p35"/>
          <p:cNvPicPr preferRelativeResize="0"/>
          <p:nvPr/>
        </p:nvPicPr>
        <p:blipFill rotWithShape="1">
          <a:blip r:embed="rId4">
            <a:alphaModFix/>
          </a:blip>
          <a:srcRect b="0" l="0" r="26051" t="0"/>
          <a:stretch/>
        </p:blipFill>
        <p:spPr>
          <a:xfrm>
            <a:off x="2288225" y="2571775"/>
            <a:ext cx="3654024" cy="2079475"/>
          </a:xfrm>
          <a:prstGeom prst="rect">
            <a:avLst/>
          </a:prstGeom>
          <a:noFill/>
          <a:ln>
            <a:noFill/>
          </a:ln>
        </p:spPr>
      </p:pic>
      <p:sp>
        <p:nvSpPr>
          <p:cNvPr id="275" name="Google Shape;275;p35"/>
          <p:cNvSpPr txBox="1"/>
          <p:nvPr/>
        </p:nvSpPr>
        <p:spPr>
          <a:xfrm>
            <a:off x="638525" y="951100"/>
            <a:ext cx="1602000" cy="3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a:ea typeface="Catamaran"/>
                <a:cs typeface="Catamaran"/>
                <a:sym typeface="Catamaran"/>
              </a:rPr>
              <a:t>From the results of our Google Form, it is evident that </a:t>
            </a:r>
            <a:r>
              <a:rPr b="1" lang="es">
                <a:latin typeface="Catamaran"/>
                <a:ea typeface="Catamaran"/>
                <a:cs typeface="Catamaran"/>
                <a:sym typeface="Catamaran"/>
              </a:rPr>
              <a:t>70.1% of 107 respondents usually throw their food waste in their trash can</a:t>
            </a:r>
            <a:r>
              <a:rPr lang="es">
                <a:latin typeface="Catamaran"/>
                <a:ea typeface="Catamaran"/>
                <a:cs typeface="Catamaran"/>
                <a:sym typeface="Catamaran"/>
              </a:rPr>
              <a:t>. In addition, 60.7% stated that the odor of their trash is apparent and not welcomed. </a:t>
            </a:r>
            <a:endParaRPr>
              <a:latin typeface="Catamaran"/>
              <a:ea typeface="Catamaran"/>
              <a:cs typeface="Catamaran"/>
              <a:sym typeface="Catamar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6"/>
          <p:cNvSpPr/>
          <p:nvPr/>
        </p:nvSpPr>
        <p:spPr>
          <a:xfrm rot="5400000">
            <a:off x="-752200" y="2013850"/>
            <a:ext cx="4059900" cy="111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6"/>
          <p:cNvSpPr txBox="1"/>
          <p:nvPr>
            <p:ph type="ctrTitle"/>
          </p:nvPr>
        </p:nvSpPr>
        <p:spPr>
          <a:xfrm rot="-5400000">
            <a:off x="-190701" y="1759150"/>
            <a:ext cx="2888100" cy="897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MARKET RESEARCH</a:t>
            </a:r>
            <a:endParaRPr>
              <a:solidFill>
                <a:schemeClr val="lt1"/>
              </a:solidFill>
            </a:endParaRPr>
          </a:p>
        </p:txBody>
      </p:sp>
      <p:sp>
        <p:nvSpPr>
          <p:cNvPr id="282" name="Google Shape;282;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283" name="Google Shape;283;p36"/>
          <p:cNvPicPr preferRelativeResize="0"/>
          <p:nvPr/>
        </p:nvPicPr>
        <p:blipFill>
          <a:blip r:embed="rId3">
            <a:alphaModFix/>
          </a:blip>
          <a:stretch>
            <a:fillRect/>
          </a:stretch>
        </p:blipFill>
        <p:spPr>
          <a:xfrm>
            <a:off x="1948200" y="548075"/>
            <a:ext cx="7195800" cy="40598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7"/>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TARGET MARKET</a:t>
            </a:r>
            <a:endParaRPr/>
          </a:p>
        </p:txBody>
      </p:sp>
      <p:sp>
        <p:nvSpPr>
          <p:cNvPr id="289" name="Google Shape;289;p37"/>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7"/>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7"/>
          <p:cNvSpPr txBox="1"/>
          <p:nvPr/>
        </p:nvSpPr>
        <p:spPr>
          <a:xfrm>
            <a:off x="828426" y="3842587"/>
            <a:ext cx="5841000" cy="4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292" name="Google Shape;292;p37"/>
          <p:cNvSpPr/>
          <p:nvPr/>
        </p:nvSpPr>
        <p:spPr>
          <a:xfrm>
            <a:off x="228600" y="618050"/>
            <a:ext cx="4518600" cy="4052400"/>
          </a:xfrm>
          <a:prstGeom prst="ellipse">
            <a:avLst/>
          </a:prstGeom>
          <a:solidFill>
            <a:srgbClr val="EEEEEE"/>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p:nvPr/>
        </p:nvSpPr>
        <p:spPr>
          <a:xfrm>
            <a:off x="852616" y="1614861"/>
            <a:ext cx="3301200" cy="3055800"/>
          </a:xfrm>
          <a:prstGeom prst="ellipse">
            <a:avLst/>
          </a:prstGeom>
          <a:solidFill>
            <a:srgbClr val="A4C2F4"/>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294" name="Google Shape;294;p37"/>
          <p:cNvSpPr/>
          <p:nvPr/>
        </p:nvSpPr>
        <p:spPr>
          <a:xfrm>
            <a:off x="1383450" y="2521161"/>
            <a:ext cx="2407800" cy="2149200"/>
          </a:xfrm>
          <a:prstGeom prst="ellipse">
            <a:avLst/>
          </a:prstGeom>
          <a:solidFill>
            <a:srgbClr val="1155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txBox="1"/>
          <p:nvPr/>
        </p:nvSpPr>
        <p:spPr>
          <a:xfrm>
            <a:off x="471616" y="976573"/>
            <a:ext cx="3439500" cy="7194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es">
                <a:latin typeface="Catamaran"/>
                <a:ea typeface="Catamaran"/>
                <a:cs typeface="Catamaran"/>
                <a:sym typeface="Catamaran"/>
              </a:rPr>
              <a:t>Odorous Zones in U.S. Cities</a:t>
            </a:r>
            <a:endParaRPr>
              <a:latin typeface="Catamaran"/>
              <a:ea typeface="Catamaran"/>
              <a:cs typeface="Catamaran"/>
              <a:sym typeface="Catamaran"/>
            </a:endParaRPr>
          </a:p>
        </p:txBody>
      </p:sp>
      <p:sp>
        <p:nvSpPr>
          <p:cNvPr id="296" name="Google Shape;296;p37"/>
          <p:cNvSpPr txBox="1"/>
          <p:nvPr/>
        </p:nvSpPr>
        <p:spPr>
          <a:xfrm>
            <a:off x="1549950" y="1860650"/>
            <a:ext cx="1989000" cy="9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Catamaran"/>
                <a:ea typeface="Catamaran"/>
                <a:cs typeface="Catamaran"/>
                <a:sym typeface="Catamaran"/>
              </a:rPr>
              <a:t>Odorous Areas in U.S. Neighborhoods</a:t>
            </a:r>
            <a:endParaRPr>
              <a:latin typeface="Catamaran"/>
              <a:ea typeface="Catamaran"/>
              <a:cs typeface="Catamaran"/>
              <a:sym typeface="Catamaran"/>
            </a:endParaRPr>
          </a:p>
        </p:txBody>
      </p:sp>
      <p:sp>
        <p:nvSpPr>
          <p:cNvPr id="297" name="Google Shape;297;p37"/>
          <p:cNvSpPr txBox="1"/>
          <p:nvPr/>
        </p:nvSpPr>
        <p:spPr>
          <a:xfrm>
            <a:off x="1885125" y="3291425"/>
            <a:ext cx="1406100" cy="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a:ea typeface="Catamaran"/>
                <a:cs typeface="Catamaran"/>
                <a:sym typeface="Catamaran"/>
              </a:rPr>
              <a:t>U.S. Households</a:t>
            </a:r>
            <a:endParaRPr>
              <a:latin typeface="Catamaran"/>
              <a:ea typeface="Catamaran"/>
              <a:cs typeface="Catamaran"/>
              <a:sym typeface="Catamaran"/>
            </a:endParaRPr>
          </a:p>
        </p:txBody>
      </p:sp>
      <p:sp>
        <p:nvSpPr>
          <p:cNvPr id="298" name="Google Shape;29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99" name="Google Shape;299;p37"/>
          <p:cNvSpPr txBox="1"/>
          <p:nvPr/>
        </p:nvSpPr>
        <p:spPr>
          <a:xfrm>
            <a:off x="4638175" y="3216450"/>
            <a:ext cx="2556600" cy="8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highlight>
                  <a:srgbClr val="FFFFFF"/>
                </a:highlight>
                <a:latin typeface="Catamaran"/>
                <a:ea typeface="Catamaran"/>
                <a:cs typeface="Catamaran"/>
                <a:sym typeface="Catamaran"/>
              </a:rPr>
              <a:t> In 2019, there were 128.58 million households in the United States [21].</a:t>
            </a:r>
            <a:endParaRPr sz="1300">
              <a:latin typeface="Catamaran"/>
              <a:ea typeface="Catamaran"/>
              <a:cs typeface="Catamaran"/>
              <a:sym typeface="Catamaran"/>
            </a:endParaRPr>
          </a:p>
        </p:txBody>
      </p:sp>
      <p:grpSp>
        <p:nvGrpSpPr>
          <p:cNvPr id="300" name="Google Shape;300;p37"/>
          <p:cNvGrpSpPr/>
          <p:nvPr/>
        </p:nvGrpSpPr>
        <p:grpSpPr>
          <a:xfrm flipH="1">
            <a:off x="3394081" y="3292474"/>
            <a:ext cx="1217445" cy="347588"/>
            <a:chOff x="4793200" y="1980625"/>
            <a:chExt cx="69450" cy="28350"/>
          </a:xfrm>
        </p:grpSpPr>
        <p:sp>
          <p:nvSpPr>
            <p:cNvPr id="301" name="Google Shape;301;p37"/>
            <p:cNvSpPr/>
            <p:nvPr/>
          </p:nvSpPr>
          <p:spPr>
            <a:xfrm>
              <a:off x="4821325" y="1980625"/>
              <a:ext cx="41325" cy="28350"/>
            </a:xfrm>
            <a:custGeom>
              <a:rect b="b" l="l" r="r" t="t"/>
              <a:pathLst>
                <a:path extrusionOk="0" h="1134" w="1653">
                  <a:moveTo>
                    <a:pt x="679" y="1"/>
                  </a:moveTo>
                  <a:lnTo>
                    <a:pt x="1112" y="434"/>
                  </a:lnTo>
                  <a:lnTo>
                    <a:pt x="1" y="434"/>
                  </a:lnTo>
                  <a:lnTo>
                    <a:pt x="1" y="701"/>
                  </a:lnTo>
                  <a:lnTo>
                    <a:pt x="1112" y="701"/>
                  </a:lnTo>
                  <a:lnTo>
                    <a:pt x="679" y="1133"/>
                  </a:lnTo>
                  <a:lnTo>
                    <a:pt x="1090" y="1133"/>
                  </a:lnTo>
                  <a:lnTo>
                    <a:pt x="1652" y="564"/>
                  </a:lnTo>
                  <a:lnTo>
                    <a:pt x="10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7"/>
            <p:cNvSpPr/>
            <p:nvPr/>
          </p:nvSpPr>
          <p:spPr>
            <a:xfrm>
              <a:off x="4804925" y="1991450"/>
              <a:ext cx="10675" cy="6700"/>
            </a:xfrm>
            <a:custGeom>
              <a:rect b="b" l="l" r="r" t="t"/>
              <a:pathLst>
                <a:path extrusionOk="0" h="268" w="427">
                  <a:moveTo>
                    <a:pt x="1" y="1"/>
                  </a:moveTo>
                  <a:lnTo>
                    <a:pt x="1" y="268"/>
                  </a:lnTo>
                  <a:lnTo>
                    <a:pt x="426" y="268"/>
                  </a:lnTo>
                  <a:lnTo>
                    <a:pt x="4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7"/>
            <p:cNvSpPr/>
            <p:nvPr/>
          </p:nvSpPr>
          <p:spPr>
            <a:xfrm>
              <a:off x="4793200" y="1991450"/>
              <a:ext cx="5625" cy="6700"/>
            </a:xfrm>
            <a:custGeom>
              <a:rect b="b" l="l" r="r" t="t"/>
              <a:pathLst>
                <a:path extrusionOk="0" h="268" w="225">
                  <a:moveTo>
                    <a:pt x="1" y="1"/>
                  </a:moveTo>
                  <a:lnTo>
                    <a:pt x="1" y="268"/>
                  </a:lnTo>
                  <a:lnTo>
                    <a:pt x="224" y="268"/>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37"/>
          <p:cNvGrpSpPr/>
          <p:nvPr/>
        </p:nvGrpSpPr>
        <p:grpSpPr>
          <a:xfrm flipH="1">
            <a:off x="3538877" y="2013261"/>
            <a:ext cx="1263462" cy="347588"/>
            <a:chOff x="4793200" y="1980625"/>
            <a:chExt cx="69450" cy="28350"/>
          </a:xfrm>
        </p:grpSpPr>
        <p:sp>
          <p:nvSpPr>
            <p:cNvPr id="305" name="Google Shape;305;p37"/>
            <p:cNvSpPr/>
            <p:nvPr/>
          </p:nvSpPr>
          <p:spPr>
            <a:xfrm>
              <a:off x="4821325" y="1980625"/>
              <a:ext cx="41325" cy="28350"/>
            </a:xfrm>
            <a:custGeom>
              <a:rect b="b" l="l" r="r" t="t"/>
              <a:pathLst>
                <a:path extrusionOk="0" h="1134" w="1653">
                  <a:moveTo>
                    <a:pt x="679" y="1"/>
                  </a:moveTo>
                  <a:lnTo>
                    <a:pt x="1112" y="434"/>
                  </a:lnTo>
                  <a:lnTo>
                    <a:pt x="1" y="434"/>
                  </a:lnTo>
                  <a:lnTo>
                    <a:pt x="1" y="701"/>
                  </a:lnTo>
                  <a:lnTo>
                    <a:pt x="1112" y="701"/>
                  </a:lnTo>
                  <a:lnTo>
                    <a:pt x="679" y="1133"/>
                  </a:lnTo>
                  <a:lnTo>
                    <a:pt x="1090" y="1133"/>
                  </a:lnTo>
                  <a:lnTo>
                    <a:pt x="1652" y="564"/>
                  </a:lnTo>
                  <a:lnTo>
                    <a:pt x="10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7"/>
            <p:cNvSpPr/>
            <p:nvPr/>
          </p:nvSpPr>
          <p:spPr>
            <a:xfrm>
              <a:off x="4804925" y="1991450"/>
              <a:ext cx="10675" cy="6700"/>
            </a:xfrm>
            <a:custGeom>
              <a:rect b="b" l="l" r="r" t="t"/>
              <a:pathLst>
                <a:path extrusionOk="0" h="268" w="427">
                  <a:moveTo>
                    <a:pt x="1" y="1"/>
                  </a:moveTo>
                  <a:lnTo>
                    <a:pt x="1" y="268"/>
                  </a:lnTo>
                  <a:lnTo>
                    <a:pt x="426" y="268"/>
                  </a:lnTo>
                  <a:lnTo>
                    <a:pt x="4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7"/>
            <p:cNvSpPr/>
            <p:nvPr/>
          </p:nvSpPr>
          <p:spPr>
            <a:xfrm>
              <a:off x="4793200" y="1991450"/>
              <a:ext cx="5625" cy="6700"/>
            </a:xfrm>
            <a:custGeom>
              <a:rect b="b" l="l" r="r" t="t"/>
              <a:pathLst>
                <a:path extrusionOk="0" h="268" w="225">
                  <a:moveTo>
                    <a:pt x="1" y="1"/>
                  </a:moveTo>
                  <a:lnTo>
                    <a:pt x="1" y="268"/>
                  </a:lnTo>
                  <a:lnTo>
                    <a:pt x="224" y="268"/>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7"/>
          <p:cNvSpPr txBox="1"/>
          <p:nvPr/>
        </p:nvSpPr>
        <p:spPr>
          <a:xfrm>
            <a:off x="4886938" y="1925813"/>
            <a:ext cx="2556600" cy="8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latin typeface="Catamaran"/>
                <a:ea typeface="Catamaran"/>
                <a:cs typeface="Catamaran"/>
                <a:sym typeface="Catamaran"/>
              </a:rPr>
              <a:t>There are approximately 35,000 cities and incorporated municipalities in the U.S. [22]</a:t>
            </a:r>
            <a:endParaRPr sz="1300">
              <a:latin typeface="Catamaran"/>
              <a:ea typeface="Catamaran"/>
              <a:cs typeface="Catamaran"/>
              <a:sym typeface="Catamaran"/>
            </a:endParaRPr>
          </a:p>
        </p:txBody>
      </p:sp>
      <p:grpSp>
        <p:nvGrpSpPr>
          <p:cNvPr id="309" name="Google Shape;309;p37"/>
          <p:cNvGrpSpPr/>
          <p:nvPr/>
        </p:nvGrpSpPr>
        <p:grpSpPr>
          <a:xfrm flipH="1">
            <a:off x="3462406" y="946461"/>
            <a:ext cx="1217445" cy="347588"/>
            <a:chOff x="4793200" y="1980625"/>
            <a:chExt cx="69450" cy="28350"/>
          </a:xfrm>
        </p:grpSpPr>
        <p:sp>
          <p:nvSpPr>
            <p:cNvPr id="310" name="Google Shape;310;p37"/>
            <p:cNvSpPr/>
            <p:nvPr/>
          </p:nvSpPr>
          <p:spPr>
            <a:xfrm>
              <a:off x="4821325" y="1980625"/>
              <a:ext cx="41325" cy="28350"/>
            </a:xfrm>
            <a:custGeom>
              <a:rect b="b" l="l" r="r" t="t"/>
              <a:pathLst>
                <a:path extrusionOk="0" h="1134" w="1653">
                  <a:moveTo>
                    <a:pt x="679" y="1"/>
                  </a:moveTo>
                  <a:lnTo>
                    <a:pt x="1112" y="434"/>
                  </a:lnTo>
                  <a:lnTo>
                    <a:pt x="1" y="434"/>
                  </a:lnTo>
                  <a:lnTo>
                    <a:pt x="1" y="701"/>
                  </a:lnTo>
                  <a:lnTo>
                    <a:pt x="1112" y="701"/>
                  </a:lnTo>
                  <a:lnTo>
                    <a:pt x="679" y="1133"/>
                  </a:lnTo>
                  <a:lnTo>
                    <a:pt x="1090" y="1133"/>
                  </a:lnTo>
                  <a:lnTo>
                    <a:pt x="1652" y="564"/>
                  </a:lnTo>
                  <a:lnTo>
                    <a:pt x="10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7"/>
            <p:cNvSpPr/>
            <p:nvPr/>
          </p:nvSpPr>
          <p:spPr>
            <a:xfrm>
              <a:off x="4804925" y="1991450"/>
              <a:ext cx="10675" cy="6700"/>
            </a:xfrm>
            <a:custGeom>
              <a:rect b="b" l="l" r="r" t="t"/>
              <a:pathLst>
                <a:path extrusionOk="0" h="268" w="427">
                  <a:moveTo>
                    <a:pt x="1" y="1"/>
                  </a:moveTo>
                  <a:lnTo>
                    <a:pt x="1" y="268"/>
                  </a:lnTo>
                  <a:lnTo>
                    <a:pt x="426" y="268"/>
                  </a:lnTo>
                  <a:lnTo>
                    <a:pt x="4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7"/>
            <p:cNvSpPr/>
            <p:nvPr/>
          </p:nvSpPr>
          <p:spPr>
            <a:xfrm>
              <a:off x="4793200" y="1991450"/>
              <a:ext cx="5625" cy="6700"/>
            </a:xfrm>
            <a:custGeom>
              <a:rect b="b" l="l" r="r" t="t"/>
              <a:pathLst>
                <a:path extrusionOk="0" h="268" w="225">
                  <a:moveTo>
                    <a:pt x="1" y="1"/>
                  </a:moveTo>
                  <a:lnTo>
                    <a:pt x="1" y="268"/>
                  </a:lnTo>
                  <a:lnTo>
                    <a:pt x="224" y="268"/>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37"/>
          <p:cNvSpPr txBox="1"/>
          <p:nvPr/>
        </p:nvSpPr>
        <p:spPr>
          <a:xfrm>
            <a:off x="4802550" y="622000"/>
            <a:ext cx="3301200" cy="15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50">
                <a:latin typeface="Catamaran"/>
                <a:ea typeface="Catamaran"/>
                <a:cs typeface="Catamaran"/>
                <a:sym typeface="Catamaran"/>
              </a:rPr>
              <a:t>For the urban smellscape, those impacted by the city’s smelled are city’s first-timer visitors because unfamiliar or strong odors are brought to people’s attention (as potential threats or sources of pleasure) </a:t>
            </a:r>
            <a:r>
              <a:rPr lang="es" sz="1300">
                <a:solidFill>
                  <a:srgbClr val="222222"/>
                </a:solidFill>
                <a:latin typeface="Catamaran"/>
                <a:ea typeface="Catamaran"/>
                <a:cs typeface="Catamaran"/>
                <a:sym typeface="Catamaran"/>
              </a:rPr>
              <a:t>[23].</a:t>
            </a:r>
            <a:endParaRPr sz="1300">
              <a:latin typeface="Catamaran"/>
              <a:ea typeface="Catamaran"/>
              <a:cs typeface="Catamaran"/>
              <a:sym typeface="Catamar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8"/>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MARKET/ IMPACT</a:t>
            </a:r>
            <a:endParaRPr/>
          </a:p>
        </p:txBody>
      </p:sp>
      <p:sp>
        <p:nvSpPr>
          <p:cNvPr id="319" name="Google Shape;319;p38"/>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8"/>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pic>
        <p:nvPicPr>
          <p:cNvPr id="322" name="Google Shape;322;p38"/>
          <p:cNvPicPr preferRelativeResize="0"/>
          <p:nvPr/>
        </p:nvPicPr>
        <p:blipFill rotWithShape="1">
          <a:blip r:embed="rId3">
            <a:alphaModFix/>
          </a:blip>
          <a:srcRect b="10618" l="1358" r="15777" t="0"/>
          <a:stretch/>
        </p:blipFill>
        <p:spPr>
          <a:xfrm>
            <a:off x="123400" y="314600"/>
            <a:ext cx="4627025" cy="4029800"/>
          </a:xfrm>
          <a:prstGeom prst="rect">
            <a:avLst/>
          </a:prstGeom>
          <a:noFill/>
          <a:ln>
            <a:noFill/>
          </a:ln>
        </p:spPr>
      </p:pic>
      <p:sp>
        <p:nvSpPr>
          <p:cNvPr id="323" name="Google Shape;323;p38"/>
          <p:cNvSpPr txBox="1"/>
          <p:nvPr/>
        </p:nvSpPr>
        <p:spPr>
          <a:xfrm>
            <a:off x="4494925" y="414250"/>
            <a:ext cx="3642900" cy="3683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Potential consumers could be waste management companies or government agency tasked with handling waste.</a:t>
            </a:r>
            <a:endParaRPr>
              <a:latin typeface="Catamaran"/>
              <a:ea typeface="Catamaran"/>
              <a:cs typeface="Catamaran"/>
              <a:sym typeface="Catamaran"/>
            </a:endParaRPr>
          </a:p>
          <a:p>
            <a:pPr indent="-317500" lvl="0" marL="4572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Globally, waste control generates about $400 billion in revenue annually. [11]</a:t>
            </a:r>
            <a:endParaRPr>
              <a:latin typeface="Catamaran"/>
              <a:ea typeface="Catamaran"/>
              <a:cs typeface="Catamaran"/>
              <a:sym typeface="Catamaran"/>
            </a:endParaRPr>
          </a:p>
          <a:p>
            <a:pPr indent="-317500" lvl="0" marL="4572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Despite the waste industry being perceived as slow moving, investment into digitalizing the waste management industry is expected to grow.</a:t>
            </a:r>
            <a:endParaRPr>
              <a:latin typeface="Catamaran"/>
              <a:ea typeface="Catamaran"/>
              <a:cs typeface="Catamaran"/>
              <a:sym typeface="Catamaran"/>
            </a:endParaRPr>
          </a:p>
          <a:p>
            <a:pPr indent="-317500" lvl="0" marL="4572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The U.S. Waste Management industry includes about 25,000 establishments (single-location and multi-location companies) with combined annual revenue of about $95 billion. [11]</a:t>
            </a:r>
            <a:endParaRPr sz="1800">
              <a:solidFill>
                <a:srgbClr val="666666"/>
              </a:solidFill>
              <a:latin typeface="Catamaran"/>
              <a:ea typeface="Catamaran"/>
              <a:cs typeface="Catamaran"/>
              <a:sym typeface="Catamaran"/>
            </a:endParaRPr>
          </a:p>
        </p:txBody>
      </p:sp>
      <p:sp>
        <p:nvSpPr>
          <p:cNvPr id="324" name="Google Shape;324;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25" name="Google Shape;325;p38"/>
          <p:cNvSpPr txBox="1"/>
          <p:nvPr/>
        </p:nvSpPr>
        <p:spPr>
          <a:xfrm>
            <a:off x="2573900" y="4296600"/>
            <a:ext cx="8895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Light"/>
                <a:ea typeface="Catamaran Light"/>
                <a:cs typeface="Catamaran Light"/>
                <a:sym typeface="Catamaran Light"/>
              </a:rPr>
              <a:t>[11]</a:t>
            </a:r>
            <a:endParaRPr>
              <a:latin typeface="Catamaran Light"/>
              <a:ea typeface="Catamaran Light"/>
              <a:cs typeface="Catamaran Light"/>
              <a:sym typeface="Catamaran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9"/>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MARKET SEGMENTS</a:t>
            </a:r>
            <a:endParaRPr/>
          </a:p>
        </p:txBody>
      </p:sp>
      <p:sp>
        <p:nvSpPr>
          <p:cNvPr id="331" name="Google Shape;331;p39"/>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9"/>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9"/>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334" name="Google Shape;334;p39"/>
          <p:cNvSpPr txBox="1"/>
          <p:nvPr/>
        </p:nvSpPr>
        <p:spPr>
          <a:xfrm>
            <a:off x="257450" y="750450"/>
            <a:ext cx="7585200" cy="4252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The mass market approach would not be suitable due to the different needs,factors, and wants of the various locations.</a:t>
            </a:r>
            <a:endParaRPr>
              <a:latin typeface="Catamaran"/>
              <a:ea typeface="Catamaran"/>
              <a:cs typeface="Catamaran"/>
              <a:sym typeface="Catamaran"/>
            </a:endParaRPr>
          </a:p>
          <a:p>
            <a:pPr indent="-317500" lvl="0" marL="4572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A segmented market approach was taken due to stakeholders having significant different needs and preferences. Examples:</a:t>
            </a:r>
            <a:endParaRPr>
              <a:latin typeface="Catamaran"/>
              <a:ea typeface="Catamaran"/>
              <a:cs typeface="Catamaran"/>
              <a:sym typeface="Catamaran"/>
            </a:endParaRPr>
          </a:p>
          <a:p>
            <a:pPr indent="-317500" lvl="1" marL="9144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Stakeholder need- Identifying the similar needs and wants of the various stakeholders, it aligns us to better serve their needs. </a:t>
            </a:r>
            <a:endParaRPr>
              <a:latin typeface="Catamaran"/>
              <a:ea typeface="Catamaran"/>
              <a:cs typeface="Catamaran"/>
              <a:sym typeface="Catamaran"/>
            </a:endParaRPr>
          </a:p>
          <a:p>
            <a:pPr indent="-317500" lvl="1" marL="9144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Value- Stakeholders who seek to minimize their environmental impact.</a:t>
            </a:r>
            <a:endParaRPr>
              <a:latin typeface="Catamaran"/>
              <a:ea typeface="Catamaran"/>
              <a:cs typeface="Catamaran"/>
              <a:sym typeface="Catamaran"/>
            </a:endParaRPr>
          </a:p>
          <a:p>
            <a:pPr indent="-317500" lvl="1" marL="9144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Price Sensitivity- Wants a cheap solution that will last a long time. (Cheap in respect to their overall budget.)</a:t>
            </a:r>
            <a:endParaRPr>
              <a:latin typeface="Catamaran"/>
              <a:ea typeface="Catamaran"/>
              <a:cs typeface="Catamaran"/>
              <a:sym typeface="Catamaran"/>
            </a:endParaRPr>
          </a:p>
          <a:p>
            <a:pPr indent="-317500" lvl="1" marL="9144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Lifestyle- Prefer not to disrupt current lifestyle of customers or the adjustments should make the process easier for employees.</a:t>
            </a:r>
            <a:endParaRPr>
              <a:latin typeface="Catamaran"/>
              <a:ea typeface="Catamaran"/>
              <a:cs typeface="Catamaran"/>
              <a:sym typeface="Catamaran"/>
            </a:endParaRPr>
          </a:p>
          <a:p>
            <a:pPr indent="-317500" lvl="1" marL="9144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Stakeholder Preferences- Wants a product to be affordable and simple to implemented, should not disrupt current method of doing things.</a:t>
            </a:r>
            <a:endParaRPr>
              <a:solidFill>
                <a:srgbClr val="666666"/>
              </a:solidFill>
              <a:latin typeface="Catamaran"/>
              <a:ea typeface="Catamaran"/>
              <a:cs typeface="Catamaran"/>
              <a:sym typeface="Catamaran"/>
            </a:endParaRPr>
          </a:p>
        </p:txBody>
      </p:sp>
      <p:sp>
        <p:nvSpPr>
          <p:cNvPr id="335" name="Google Shape;335;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0"/>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SOURCE OF ODOR</a:t>
            </a:r>
            <a:endParaRPr/>
          </a:p>
        </p:txBody>
      </p:sp>
      <p:sp>
        <p:nvSpPr>
          <p:cNvPr id="341" name="Google Shape;341;p40"/>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0"/>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0"/>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344" name="Google Shape;344;p40"/>
          <p:cNvSpPr txBox="1"/>
          <p:nvPr/>
        </p:nvSpPr>
        <p:spPr>
          <a:xfrm>
            <a:off x="638450" y="217050"/>
            <a:ext cx="7585200" cy="4252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Organic waste can make up </a:t>
            </a:r>
            <a:r>
              <a:rPr b="1" lang="es">
                <a:latin typeface="Catamaran"/>
                <a:ea typeface="Catamaran"/>
                <a:cs typeface="Catamaran"/>
                <a:sym typeface="Catamaran"/>
              </a:rPr>
              <a:t>~70%</a:t>
            </a:r>
            <a:r>
              <a:rPr lang="es">
                <a:latin typeface="Catamaran"/>
                <a:ea typeface="Catamaran"/>
                <a:cs typeface="Catamaran"/>
                <a:sym typeface="Catamaran"/>
              </a:rPr>
              <a:t> of the total flow of waste [29].</a:t>
            </a:r>
            <a:endParaRPr>
              <a:latin typeface="Catamaran"/>
              <a:ea typeface="Catamaran"/>
              <a:cs typeface="Catamaran"/>
              <a:sym typeface="Catamaran"/>
            </a:endParaRPr>
          </a:p>
          <a:p>
            <a:pPr indent="-317500" lvl="0" marL="4572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Odor stems from the subsequent bacterial breakdown of these organics.</a:t>
            </a:r>
            <a:endParaRPr>
              <a:latin typeface="Catamaran"/>
              <a:ea typeface="Catamaran"/>
              <a:cs typeface="Catamaran"/>
              <a:sym typeface="Catamaran"/>
            </a:endParaRPr>
          </a:p>
          <a:p>
            <a:pPr indent="-317500" lvl="0" marL="4572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This odor is dependent on the compound’s individual odor </a:t>
            </a:r>
            <a:r>
              <a:rPr lang="es">
                <a:latin typeface="Catamaran"/>
                <a:ea typeface="Catamaran"/>
                <a:cs typeface="Catamaran"/>
                <a:sym typeface="Catamaran"/>
              </a:rPr>
              <a:t>threshold</a:t>
            </a:r>
            <a:r>
              <a:rPr lang="es">
                <a:latin typeface="Catamaran"/>
                <a:ea typeface="Catamaran"/>
                <a:cs typeface="Catamaran"/>
                <a:sym typeface="Catamaran"/>
              </a:rPr>
              <a:t> (the amount at which we can physically smell it).</a:t>
            </a:r>
            <a:endParaRPr>
              <a:latin typeface="Catamaran"/>
              <a:ea typeface="Catamaran"/>
              <a:cs typeface="Catamaran"/>
              <a:sym typeface="Catamaran"/>
            </a:endParaRPr>
          </a:p>
          <a:p>
            <a:pPr indent="-317500" lvl="1" marL="9144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Sulfur-containing compounds give off a rotten egg or cabbage type smell</a:t>
            </a:r>
            <a:endParaRPr>
              <a:latin typeface="Catamaran"/>
              <a:ea typeface="Catamaran"/>
              <a:cs typeface="Catamaran"/>
              <a:sym typeface="Catamaran"/>
            </a:endParaRPr>
          </a:p>
          <a:p>
            <a:pPr indent="-317500" lvl="2" marL="13716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Low odor threshold</a:t>
            </a:r>
            <a:endParaRPr>
              <a:latin typeface="Catamaran"/>
              <a:ea typeface="Catamaran"/>
              <a:cs typeface="Catamaran"/>
              <a:sym typeface="Catamaran"/>
            </a:endParaRPr>
          </a:p>
          <a:p>
            <a:pPr indent="0" lvl="0" marL="914400" rtl="0" algn="l">
              <a:lnSpc>
                <a:spcPct val="115000"/>
              </a:lnSpc>
              <a:spcBef>
                <a:spcPts val="1600"/>
              </a:spcBef>
              <a:spcAft>
                <a:spcPts val="0"/>
              </a:spcAft>
              <a:buNone/>
            </a:pPr>
            <a:r>
              <a:t/>
            </a:r>
            <a:endParaRPr>
              <a:latin typeface="Catamaran"/>
              <a:ea typeface="Catamaran"/>
              <a:cs typeface="Catamaran"/>
              <a:sym typeface="Catamaran"/>
            </a:endParaRPr>
          </a:p>
          <a:p>
            <a:pPr indent="0" lvl="0" marL="914400" rtl="0" algn="l">
              <a:lnSpc>
                <a:spcPct val="115000"/>
              </a:lnSpc>
              <a:spcBef>
                <a:spcPts val="1600"/>
              </a:spcBef>
              <a:spcAft>
                <a:spcPts val="0"/>
              </a:spcAft>
              <a:buNone/>
            </a:pPr>
            <a:r>
              <a:t/>
            </a:r>
            <a:endParaRPr>
              <a:latin typeface="Catamaran"/>
              <a:ea typeface="Catamaran"/>
              <a:cs typeface="Catamaran"/>
              <a:sym typeface="Catamaran"/>
            </a:endParaRPr>
          </a:p>
          <a:p>
            <a:pPr indent="0" lvl="0" marL="0" rtl="0" algn="l">
              <a:lnSpc>
                <a:spcPct val="115000"/>
              </a:lnSpc>
              <a:spcBef>
                <a:spcPts val="1600"/>
              </a:spcBef>
              <a:spcAft>
                <a:spcPts val="0"/>
              </a:spcAft>
              <a:buNone/>
            </a:pPr>
            <a:r>
              <a:t/>
            </a:r>
            <a:endParaRPr>
              <a:latin typeface="Catamaran"/>
              <a:ea typeface="Catamaran"/>
              <a:cs typeface="Catamaran"/>
              <a:sym typeface="Catamaran"/>
            </a:endParaRPr>
          </a:p>
          <a:p>
            <a:pPr indent="-317500" lvl="1" marL="914400" rtl="0" algn="l">
              <a:lnSpc>
                <a:spcPct val="115000"/>
              </a:lnSpc>
              <a:spcBef>
                <a:spcPts val="1600"/>
              </a:spcBef>
              <a:spcAft>
                <a:spcPts val="0"/>
              </a:spcAft>
              <a:buClr>
                <a:srgbClr val="000000"/>
              </a:buClr>
              <a:buSzPts val="1400"/>
              <a:buFont typeface="Catamaran"/>
              <a:buChar char="➢"/>
            </a:pPr>
            <a:r>
              <a:rPr lang="es">
                <a:latin typeface="Catamaran"/>
                <a:ea typeface="Catamaran"/>
                <a:cs typeface="Catamaran"/>
                <a:sym typeface="Catamaran"/>
              </a:rPr>
              <a:t>Nitrogen-containing compounds such as amines &amp; cadaverine stem from meat decomposition </a:t>
            </a:r>
            <a:endParaRPr>
              <a:latin typeface="Catamaran"/>
              <a:ea typeface="Catamaran"/>
              <a:cs typeface="Catamaran"/>
              <a:sym typeface="Catamaran"/>
            </a:endParaRPr>
          </a:p>
          <a:p>
            <a:pPr indent="-317500" lvl="2" marL="13716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High odor threshold</a:t>
            </a:r>
            <a:endParaRPr>
              <a:latin typeface="Catamaran"/>
              <a:ea typeface="Catamaran"/>
              <a:cs typeface="Catamaran"/>
              <a:sym typeface="Catamaran"/>
            </a:endParaRPr>
          </a:p>
          <a:p>
            <a:pPr indent="-317500" lvl="2" marL="13716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Plastic packaging on meats [14]</a:t>
            </a:r>
            <a:endParaRPr>
              <a:latin typeface="Catamaran"/>
              <a:ea typeface="Catamaran"/>
              <a:cs typeface="Catamaran"/>
              <a:sym typeface="Catamaran"/>
            </a:endParaRPr>
          </a:p>
          <a:p>
            <a:pPr indent="0" lvl="0" marL="914400" rtl="0" algn="l">
              <a:lnSpc>
                <a:spcPct val="115000"/>
              </a:lnSpc>
              <a:spcBef>
                <a:spcPts val="1600"/>
              </a:spcBef>
              <a:spcAft>
                <a:spcPts val="0"/>
              </a:spcAft>
              <a:buNone/>
            </a:pPr>
            <a:r>
              <a:t/>
            </a:r>
            <a:endParaRPr>
              <a:latin typeface="Catamaran"/>
              <a:ea typeface="Catamaran"/>
              <a:cs typeface="Catamaran"/>
              <a:sym typeface="Catamaran"/>
            </a:endParaRPr>
          </a:p>
          <a:p>
            <a:pPr indent="0" lvl="0" marL="914400" rtl="0" algn="l">
              <a:lnSpc>
                <a:spcPct val="115000"/>
              </a:lnSpc>
              <a:spcBef>
                <a:spcPts val="1600"/>
              </a:spcBef>
              <a:spcAft>
                <a:spcPts val="0"/>
              </a:spcAft>
              <a:buNone/>
            </a:pPr>
            <a:r>
              <a:t/>
            </a:r>
            <a:endParaRPr>
              <a:solidFill>
                <a:srgbClr val="666666"/>
              </a:solidFill>
              <a:latin typeface="Catamaran"/>
              <a:ea typeface="Catamaran"/>
              <a:cs typeface="Catamaran"/>
              <a:sym typeface="Catamaran"/>
            </a:endParaRPr>
          </a:p>
          <a:p>
            <a:pPr indent="0" lvl="0" marL="0" rtl="0" algn="l">
              <a:lnSpc>
                <a:spcPct val="115000"/>
              </a:lnSpc>
              <a:spcBef>
                <a:spcPts val="1600"/>
              </a:spcBef>
              <a:spcAft>
                <a:spcPts val="0"/>
              </a:spcAft>
              <a:buNone/>
            </a:pPr>
            <a:r>
              <a:t/>
            </a:r>
            <a:endParaRPr>
              <a:solidFill>
                <a:srgbClr val="666666"/>
              </a:solidFill>
              <a:latin typeface="Catamaran"/>
              <a:ea typeface="Catamaran"/>
              <a:cs typeface="Catamaran"/>
              <a:sym typeface="Catamaran"/>
            </a:endParaRPr>
          </a:p>
          <a:p>
            <a:pPr indent="0" lvl="0" marL="914400" rtl="0" algn="l">
              <a:lnSpc>
                <a:spcPct val="115000"/>
              </a:lnSpc>
              <a:spcBef>
                <a:spcPts val="1600"/>
              </a:spcBef>
              <a:spcAft>
                <a:spcPts val="0"/>
              </a:spcAft>
              <a:buNone/>
            </a:pPr>
            <a:r>
              <a:t/>
            </a:r>
            <a:endParaRPr>
              <a:solidFill>
                <a:srgbClr val="666666"/>
              </a:solidFill>
              <a:latin typeface="Catamaran"/>
              <a:ea typeface="Catamaran"/>
              <a:cs typeface="Catamaran"/>
              <a:sym typeface="Catamaran"/>
            </a:endParaRPr>
          </a:p>
          <a:p>
            <a:pPr indent="0" lvl="0" marL="0" rtl="0" algn="l">
              <a:lnSpc>
                <a:spcPct val="115000"/>
              </a:lnSpc>
              <a:spcBef>
                <a:spcPts val="1600"/>
              </a:spcBef>
              <a:spcAft>
                <a:spcPts val="1600"/>
              </a:spcAft>
              <a:buNone/>
            </a:pPr>
            <a:r>
              <a:t/>
            </a:r>
            <a:endParaRPr>
              <a:solidFill>
                <a:srgbClr val="666666"/>
              </a:solidFill>
              <a:latin typeface="Catamaran"/>
              <a:ea typeface="Catamaran"/>
              <a:cs typeface="Catamaran"/>
              <a:sym typeface="Catamaran"/>
            </a:endParaRPr>
          </a:p>
        </p:txBody>
      </p:sp>
      <p:sp>
        <p:nvSpPr>
          <p:cNvPr id="345" name="Google Shape;345;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346" name="Google Shape;346;p40"/>
          <p:cNvPicPr preferRelativeResize="0"/>
          <p:nvPr/>
        </p:nvPicPr>
        <p:blipFill>
          <a:blip r:embed="rId3">
            <a:alphaModFix/>
          </a:blip>
          <a:stretch>
            <a:fillRect/>
          </a:stretch>
        </p:blipFill>
        <p:spPr>
          <a:xfrm>
            <a:off x="2829850" y="2078350"/>
            <a:ext cx="2412951" cy="986800"/>
          </a:xfrm>
          <a:prstGeom prst="rect">
            <a:avLst/>
          </a:prstGeom>
          <a:noFill/>
          <a:ln>
            <a:noFill/>
          </a:ln>
          <a:effectLst>
            <a:outerShdw blurRad="57150" rotWithShape="0" algn="bl" dir="5400000" dist="19050">
              <a:srgbClr val="000000">
                <a:alpha val="50000"/>
              </a:srgbClr>
            </a:outerShdw>
          </a:effectLst>
        </p:spPr>
      </p:pic>
      <p:pic>
        <p:nvPicPr>
          <p:cNvPr id="347" name="Google Shape;347;p40"/>
          <p:cNvPicPr preferRelativeResize="0"/>
          <p:nvPr/>
        </p:nvPicPr>
        <p:blipFill>
          <a:blip r:embed="rId4">
            <a:alphaModFix/>
          </a:blip>
          <a:stretch>
            <a:fillRect/>
          </a:stretch>
        </p:blipFill>
        <p:spPr>
          <a:xfrm>
            <a:off x="4678050" y="3831950"/>
            <a:ext cx="1270925" cy="816800"/>
          </a:xfrm>
          <a:prstGeom prst="rect">
            <a:avLst/>
          </a:prstGeom>
          <a:noFill/>
          <a:ln>
            <a:noFill/>
          </a:ln>
          <a:effectLst>
            <a:outerShdw blurRad="57150" rotWithShape="0" algn="bl" dir="5400000" dist="19050">
              <a:srgbClr val="000000">
                <a:alpha val="50000"/>
              </a:srgbClr>
            </a:outerShdw>
          </a:effectLst>
        </p:spPr>
      </p:pic>
      <p:sp>
        <p:nvSpPr>
          <p:cNvPr id="348" name="Google Shape;348;p40"/>
          <p:cNvSpPr txBox="1"/>
          <p:nvPr/>
        </p:nvSpPr>
        <p:spPr>
          <a:xfrm>
            <a:off x="5297475" y="2743950"/>
            <a:ext cx="372300" cy="3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00">
                <a:latin typeface="Catamaran Light"/>
                <a:ea typeface="Catamaran Light"/>
                <a:cs typeface="Catamaran Light"/>
                <a:sym typeface="Catamaran Light"/>
              </a:rPr>
              <a:t>[24]</a:t>
            </a:r>
            <a:endParaRPr sz="600">
              <a:latin typeface="Catamaran Light"/>
              <a:ea typeface="Catamaran Light"/>
              <a:cs typeface="Catamaran Light"/>
              <a:sym typeface="Catamaran Light"/>
            </a:endParaRPr>
          </a:p>
        </p:txBody>
      </p:sp>
      <p:sp>
        <p:nvSpPr>
          <p:cNvPr id="349" name="Google Shape;349;p40"/>
          <p:cNvSpPr txBox="1"/>
          <p:nvPr/>
        </p:nvSpPr>
        <p:spPr>
          <a:xfrm>
            <a:off x="5983275" y="4420350"/>
            <a:ext cx="372300" cy="3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00">
                <a:latin typeface="Catamaran Light"/>
                <a:ea typeface="Catamaran Light"/>
                <a:cs typeface="Catamaran Light"/>
                <a:sym typeface="Catamaran Light"/>
              </a:rPr>
              <a:t>[25]</a:t>
            </a:r>
            <a:endParaRPr sz="600">
              <a:latin typeface="Catamaran Light"/>
              <a:ea typeface="Catamaran Light"/>
              <a:cs typeface="Catamaran Light"/>
              <a:sym typeface="Catamaran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51" name="Shape 151"/>
        <p:cNvGrpSpPr/>
        <p:nvPr/>
      </p:nvGrpSpPr>
      <p:grpSpPr>
        <a:xfrm>
          <a:off x="0" y="0"/>
          <a:ext cx="0" cy="0"/>
          <a:chOff x="0" y="0"/>
          <a:chExt cx="0" cy="0"/>
        </a:xfrm>
      </p:grpSpPr>
      <p:sp>
        <p:nvSpPr>
          <p:cNvPr id="152" name="Google Shape;152;p23"/>
          <p:cNvSpPr txBox="1"/>
          <p:nvPr>
            <p:ph idx="9" type="ctrTitle"/>
          </p:nvPr>
        </p:nvSpPr>
        <p:spPr>
          <a:xfrm rot="5400000">
            <a:off x="6672869" y="1646270"/>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400"/>
              <a:t>OUTLINE</a:t>
            </a:r>
            <a:endParaRPr sz="2400"/>
          </a:p>
        </p:txBody>
      </p:sp>
      <p:sp>
        <p:nvSpPr>
          <p:cNvPr id="153" name="Google Shape;153;p23"/>
          <p:cNvSpPr/>
          <p:nvPr/>
        </p:nvSpPr>
        <p:spPr>
          <a:xfrm flipH="1" rot="-5400000">
            <a:off x="-957900" y="959250"/>
            <a:ext cx="5140800" cy="3225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txBox="1"/>
          <p:nvPr>
            <p:ph type="ctrTitle"/>
          </p:nvPr>
        </p:nvSpPr>
        <p:spPr>
          <a:xfrm>
            <a:off x="3244789" y="944925"/>
            <a:ext cx="3605700" cy="40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BACKGROUND</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STAKEHOLDER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MARKET 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NEEDS SPECIFICATION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COMPETITIVE LANDSCAPE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IDEA GENERATION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PROTOTYPES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FINAL SOLUTION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FEASIBILITY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VALUE PROPOSITION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IMPLEMENTATION STRATEGY</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APPENDIX</a:t>
            </a:r>
            <a:endParaRPr/>
          </a:p>
          <a:p>
            <a:pPr indent="0" lvl="0" marL="0" rtl="0" algn="l">
              <a:spcBef>
                <a:spcPts val="0"/>
              </a:spcBef>
              <a:spcAft>
                <a:spcPts val="0"/>
              </a:spcAft>
              <a:buNone/>
            </a:pPr>
            <a:r>
              <a:t/>
            </a:r>
            <a:endParaRPr/>
          </a:p>
        </p:txBody>
      </p:sp>
      <p:sp>
        <p:nvSpPr>
          <p:cNvPr id="155" name="Google Shape;155;p23"/>
          <p:cNvSpPr txBox="1"/>
          <p:nvPr>
            <p:ph idx="2" type="title"/>
          </p:nvPr>
        </p:nvSpPr>
        <p:spPr>
          <a:xfrm>
            <a:off x="2607900" y="381000"/>
            <a:ext cx="1455300" cy="44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400">
                <a:solidFill>
                  <a:schemeClr val="lt1"/>
                </a:solidFill>
              </a:rPr>
              <a:t>03</a:t>
            </a:r>
            <a:endParaRPr sz="2400">
              <a:solidFill>
                <a:schemeClr val="lt1"/>
              </a:solidFill>
            </a:endParaRPr>
          </a:p>
          <a:p>
            <a:pPr indent="0" lvl="0" marL="0" rtl="0" algn="l">
              <a:spcBef>
                <a:spcPts val="0"/>
              </a:spcBef>
              <a:spcAft>
                <a:spcPts val="0"/>
              </a:spcAft>
              <a:buNone/>
            </a:pPr>
            <a:r>
              <a:rPr lang="es" sz="2400">
                <a:solidFill>
                  <a:schemeClr val="lt1"/>
                </a:solidFill>
              </a:rPr>
              <a:t>08</a:t>
            </a:r>
            <a:endParaRPr sz="2400">
              <a:solidFill>
                <a:schemeClr val="lt1"/>
              </a:solidFill>
            </a:endParaRPr>
          </a:p>
          <a:p>
            <a:pPr indent="0" lvl="0" marL="0" rtl="0" algn="l">
              <a:spcBef>
                <a:spcPts val="0"/>
              </a:spcBef>
              <a:spcAft>
                <a:spcPts val="0"/>
              </a:spcAft>
              <a:buNone/>
            </a:pPr>
            <a:r>
              <a:rPr lang="es" sz="2400">
                <a:solidFill>
                  <a:schemeClr val="lt1"/>
                </a:solidFill>
              </a:rPr>
              <a:t>15</a:t>
            </a:r>
            <a:endParaRPr sz="2400">
              <a:solidFill>
                <a:schemeClr val="lt1"/>
              </a:solidFill>
            </a:endParaRPr>
          </a:p>
          <a:p>
            <a:pPr indent="0" lvl="0" marL="0" rtl="0" algn="l">
              <a:spcBef>
                <a:spcPts val="0"/>
              </a:spcBef>
              <a:spcAft>
                <a:spcPts val="0"/>
              </a:spcAft>
              <a:buNone/>
            </a:pPr>
            <a:r>
              <a:rPr lang="es" sz="2400">
                <a:solidFill>
                  <a:schemeClr val="lt1"/>
                </a:solidFill>
              </a:rPr>
              <a:t>23</a:t>
            </a:r>
            <a:endParaRPr sz="2400">
              <a:solidFill>
                <a:schemeClr val="lt1"/>
              </a:solidFill>
            </a:endParaRPr>
          </a:p>
          <a:p>
            <a:pPr indent="0" lvl="0" marL="0" rtl="0" algn="l">
              <a:spcBef>
                <a:spcPts val="0"/>
              </a:spcBef>
              <a:spcAft>
                <a:spcPts val="0"/>
              </a:spcAft>
              <a:buNone/>
            </a:pPr>
            <a:r>
              <a:rPr lang="es" sz="2400">
                <a:solidFill>
                  <a:schemeClr val="lt1"/>
                </a:solidFill>
              </a:rPr>
              <a:t>25</a:t>
            </a:r>
            <a:endParaRPr sz="2400">
              <a:solidFill>
                <a:schemeClr val="lt1"/>
              </a:solidFill>
            </a:endParaRPr>
          </a:p>
          <a:p>
            <a:pPr indent="0" lvl="0" marL="0" rtl="0" algn="l">
              <a:spcBef>
                <a:spcPts val="0"/>
              </a:spcBef>
              <a:spcAft>
                <a:spcPts val="0"/>
              </a:spcAft>
              <a:buNone/>
            </a:pPr>
            <a:r>
              <a:rPr lang="es" sz="2400">
                <a:solidFill>
                  <a:schemeClr val="lt1"/>
                </a:solidFill>
              </a:rPr>
              <a:t>32</a:t>
            </a:r>
            <a:endParaRPr sz="2400">
              <a:solidFill>
                <a:schemeClr val="lt1"/>
              </a:solidFill>
            </a:endParaRPr>
          </a:p>
          <a:p>
            <a:pPr indent="0" lvl="0" marL="0" rtl="0" algn="l">
              <a:spcBef>
                <a:spcPts val="0"/>
              </a:spcBef>
              <a:spcAft>
                <a:spcPts val="0"/>
              </a:spcAft>
              <a:buNone/>
            </a:pPr>
            <a:r>
              <a:rPr lang="es" sz="2400">
                <a:solidFill>
                  <a:schemeClr val="lt1"/>
                </a:solidFill>
              </a:rPr>
              <a:t>37</a:t>
            </a:r>
            <a:endParaRPr sz="2400">
              <a:solidFill>
                <a:schemeClr val="lt1"/>
              </a:solidFill>
            </a:endParaRPr>
          </a:p>
          <a:p>
            <a:pPr indent="0" lvl="0" marL="0" rtl="0" algn="l">
              <a:spcBef>
                <a:spcPts val="0"/>
              </a:spcBef>
              <a:spcAft>
                <a:spcPts val="0"/>
              </a:spcAft>
              <a:buNone/>
            </a:pPr>
            <a:r>
              <a:rPr lang="es" sz="2400">
                <a:solidFill>
                  <a:schemeClr val="lt1"/>
                </a:solidFill>
              </a:rPr>
              <a:t>53</a:t>
            </a:r>
            <a:endParaRPr sz="2400">
              <a:solidFill>
                <a:schemeClr val="lt1"/>
              </a:solidFill>
            </a:endParaRPr>
          </a:p>
          <a:p>
            <a:pPr indent="0" lvl="0" marL="0" rtl="0" algn="l">
              <a:spcBef>
                <a:spcPts val="0"/>
              </a:spcBef>
              <a:spcAft>
                <a:spcPts val="0"/>
              </a:spcAft>
              <a:buNone/>
            </a:pPr>
            <a:r>
              <a:rPr lang="es" sz="2400">
                <a:solidFill>
                  <a:schemeClr val="lt1"/>
                </a:solidFill>
              </a:rPr>
              <a:t>62</a:t>
            </a:r>
            <a:endParaRPr sz="2400">
              <a:solidFill>
                <a:schemeClr val="lt1"/>
              </a:solidFill>
            </a:endParaRPr>
          </a:p>
          <a:p>
            <a:pPr indent="0" lvl="0" marL="0" rtl="0" algn="l">
              <a:spcBef>
                <a:spcPts val="0"/>
              </a:spcBef>
              <a:spcAft>
                <a:spcPts val="0"/>
              </a:spcAft>
              <a:buNone/>
            </a:pPr>
            <a:r>
              <a:rPr lang="es" sz="2400">
                <a:solidFill>
                  <a:schemeClr val="lt1"/>
                </a:solidFill>
              </a:rPr>
              <a:t>70</a:t>
            </a:r>
            <a:endParaRPr sz="2400">
              <a:solidFill>
                <a:schemeClr val="lt1"/>
              </a:solidFill>
            </a:endParaRPr>
          </a:p>
          <a:p>
            <a:pPr indent="0" lvl="0" marL="0" rtl="0" algn="l">
              <a:spcBef>
                <a:spcPts val="0"/>
              </a:spcBef>
              <a:spcAft>
                <a:spcPts val="0"/>
              </a:spcAft>
              <a:buNone/>
            </a:pPr>
            <a:r>
              <a:rPr lang="es" sz="2400">
                <a:solidFill>
                  <a:schemeClr val="lt1"/>
                </a:solidFill>
              </a:rPr>
              <a:t>73</a:t>
            </a:r>
            <a:endParaRPr sz="2400">
              <a:solidFill>
                <a:schemeClr val="lt1"/>
              </a:solidFill>
            </a:endParaRPr>
          </a:p>
          <a:p>
            <a:pPr indent="0" lvl="0" marL="0" rtl="0" algn="l">
              <a:spcBef>
                <a:spcPts val="0"/>
              </a:spcBef>
              <a:spcAft>
                <a:spcPts val="0"/>
              </a:spcAft>
              <a:buNone/>
            </a:pPr>
            <a:r>
              <a:rPr lang="es" sz="2400">
                <a:solidFill>
                  <a:schemeClr val="lt1"/>
                </a:solidFill>
              </a:rPr>
              <a:t>78</a:t>
            </a:r>
            <a:endParaRPr sz="2400">
              <a:solidFill>
                <a:schemeClr val="lt1"/>
              </a:solidFill>
            </a:endParaRPr>
          </a:p>
        </p:txBody>
      </p:sp>
      <p:sp>
        <p:nvSpPr>
          <p:cNvPr id="156" name="Google Shape;156;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1"/>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SOURCE OF ODOR</a:t>
            </a:r>
            <a:endParaRPr/>
          </a:p>
        </p:txBody>
      </p:sp>
      <p:sp>
        <p:nvSpPr>
          <p:cNvPr id="355" name="Google Shape;355;p41"/>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358" name="Google Shape;358;p41"/>
          <p:cNvSpPr txBox="1"/>
          <p:nvPr/>
        </p:nvSpPr>
        <p:spPr>
          <a:xfrm>
            <a:off x="971575" y="397000"/>
            <a:ext cx="6772800" cy="4252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Ammonia- containing compounds have a high threshold </a:t>
            </a:r>
            <a:endParaRPr>
              <a:latin typeface="Catamaran"/>
              <a:ea typeface="Catamaran"/>
              <a:cs typeface="Catamaran"/>
              <a:sym typeface="Catamaran"/>
            </a:endParaRPr>
          </a:p>
          <a:p>
            <a:pPr indent="-317500" lvl="1" marL="9144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Trimethylamine smells fishy [14]</a:t>
            </a:r>
            <a:endParaRPr>
              <a:latin typeface="Catamaran"/>
              <a:ea typeface="Catamaran"/>
              <a:cs typeface="Catamaran"/>
              <a:sym typeface="Catamaran"/>
            </a:endParaRPr>
          </a:p>
          <a:p>
            <a:pPr indent="0" lvl="0" marL="0" rtl="0" algn="l">
              <a:lnSpc>
                <a:spcPct val="115000"/>
              </a:lnSpc>
              <a:spcBef>
                <a:spcPts val="1600"/>
              </a:spcBef>
              <a:spcAft>
                <a:spcPts val="0"/>
              </a:spcAft>
              <a:buNone/>
            </a:pPr>
            <a:r>
              <a:t/>
            </a:r>
            <a:endParaRPr>
              <a:latin typeface="Catamaran"/>
              <a:ea typeface="Catamaran"/>
              <a:cs typeface="Catamaran"/>
              <a:sym typeface="Catamaran"/>
            </a:endParaRPr>
          </a:p>
          <a:p>
            <a:pPr indent="0" lvl="0" marL="0" rtl="0" algn="l">
              <a:lnSpc>
                <a:spcPct val="115000"/>
              </a:lnSpc>
              <a:spcBef>
                <a:spcPts val="1600"/>
              </a:spcBef>
              <a:spcAft>
                <a:spcPts val="0"/>
              </a:spcAft>
              <a:buNone/>
            </a:pPr>
            <a:r>
              <a:t/>
            </a:r>
            <a:endParaRPr>
              <a:latin typeface="Catamaran"/>
              <a:ea typeface="Catamaran"/>
              <a:cs typeface="Catamaran"/>
              <a:sym typeface="Catamaran"/>
            </a:endParaRPr>
          </a:p>
          <a:p>
            <a:pPr indent="0" lvl="0" marL="0" rtl="0" algn="l">
              <a:lnSpc>
                <a:spcPct val="115000"/>
              </a:lnSpc>
              <a:spcBef>
                <a:spcPts val="1600"/>
              </a:spcBef>
              <a:spcAft>
                <a:spcPts val="0"/>
              </a:spcAft>
              <a:buNone/>
            </a:pPr>
            <a:r>
              <a:t/>
            </a:r>
            <a:endParaRPr>
              <a:latin typeface="Catamaran"/>
              <a:ea typeface="Catamaran"/>
              <a:cs typeface="Catamaran"/>
              <a:sym typeface="Catamaran"/>
            </a:endParaRPr>
          </a:p>
          <a:p>
            <a:pPr indent="-317500" lvl="0" marL="457200" rtl="0" algn="l">
              <a:lnSpc>
                <a:spcPct val="115000"/>
              </a:lnSpc>
              <a:spcBef>
                <a:spcPts val="1600"/>
              </a:spcBef>
              <a:spcAft>
                <a:spcPts val="0"/>
              </a:spcAft>
              <a:buSzPts val="1400"/>
              <a:buFont typeface="Catamaran"/>
              <a:buChar char="❖"/>
            </a:pPr>
            <a:r>
              <a:rPr lang="es">
                <a:latin typeface="Catamaran"/>
                <a:ea typeface="Catamaran"/>
                <a:cs typeface="Catamaran"/>
                <a:sym typeface="Catamaran"/>
              </a:rPr>
              <a:t>Other compounds are generated from anaerobic decomposition &amp; when mixed with other potent compounds produce powerful scents [14]</a:t>
            </a:r>
            <a:endParaRPr>
              <a:latin typeface="Catamaran"/>
              <a:ea typeface="Catamaran"/>
              <a:cs typeface="Catamaran"/>
              <a:sym typeface="Catamaran"/>
            </a:endParaRPr>
          </a:p>
          <a:p>
            <a:pPr indent="0" lvl="0" marL="914400" rtl="0" algn="l">
              <a:lnSpc>
                <a:spcPct val="115000"/>
              </a:lnSpc>
              <a:spcBef>
                <a:spcPts val="1600"/>
              </a:spcBef>
              <a:spcAft>
                <a:spcPts val="0"/>
              </a:spcAft>
              <a:buNone/>
            </a:pPr>
            <a:r>
              <a:t/>
            </a:r>
            <a:endParaRPr>
              <a:latin typeface="Catamaran"/>
              <a:ea typeface="Catamaran"/>
              <a:cs typeface="Catamaran"/>
              <a:sym typeface="Catamaran"/>
            </a:endParaRPr>
          </a:p>
          <a:p>
            <a:pPr indent="0" lvl="0" marL="1371600" rtl="0" algn="l">
              <a:lnSpc>
                <a:spcPct val="115000"/>
              </a:lnSpc>
              <a:spcBef>
                <a:spcPts val="1600"/>
              </a:spcBef>
              <a:spcAft>
                <a:spcPts val="0"/>
              </a:spcAft>
              <a:buNone/>
            </a:pPr>
            <a:r>
              <a:t/>
            </a:r>
            <a:endParaRPr>
              <a:latin typeface="Catamaran"/>
              <a:ea typeface="Catamaran"/>
              <a:cs typeface="Catamaran"/>
              <a:sym typeface="Catamaran"/>
            </a:endParaRPr>
          </a:p>
          <a:p>
            <a:pPr indent="0" lvl="0" marL="914400" rtl="0" algn="l">
              <a:lnSpc>
                <a:spcPct val="115000"/>
              </a:lnSpc>
              <a:spcBef>
                <a:spcPts val="1600"/>
              </a:spcBef>
              <a:spcAft>
                <a:spcPts val="0"/>
              </a:spcAft>
              <a:buNone/>
            </a:pPr>
            <a:r>
              <a:t/>
            </a:r>
            <a:endParaRPr>
              <a:latin typeface="Catamaran"/>
              <a:ea typeface="Catamaran"/>
              <a:cs typeface="Catamaran"/>
              <a:sym typeface="Catamaran"/>
            </a:endParaRPr>
          </a:p>
          <a:p>
            <a:pPr indent="0" lvl="0" marL="914400" rtl="0" algn="l">
              <a:lnSpc>
                <a:spcPct val="115000"/>
              </a:lnSpc>
              <a:spcBef>
                <a:spcPts val="1600"/>
              </a:spcBef>
              <a:spcAft>
                <a:spcPts val="0"/>
              </a:spcAft>
              <a:buNone/>
            </a:pPr>
            <a:r>
              <a:t/>
            </a:r>
            <a:endParaRPr>
              <a:solidFill>
                <a:srgbClr val="666666"/>
              </a:solidFill>
              <a:latin typeface="Catamaran"/>
              <a:ea typeface="Catamaran"/>
              <a:cs typeface="Catamaran"/>
              <a:sym typeface="Catamaran"/>
            </a:endParaRPr>
          </a:p>
          <a:p>
            <a:pPr indent="0" lvl="0" marL="0" rtl="0" algn="l">
              <a:lnSpc>
                <a:spcPct val="115000"/>
              </a:lnSpc>
              <a:spcBef>
                <a:spcPts val="1600"/>
              </a:spcBef>
              <a:spcAft>
                <a:spcPts val="0"/>
              </a:spcAft>
              <a:buNone/>
            </a:pPr>
            <a:r>
              <a:t/>
            </a:r>
            <a:endParaRPr>
              <a:solidFill>
                <a:srgbClr val="666666"/>
              </a:solidFill>
              <a:latin typeface="Catamaran"/>
              <a:ea typeface="Catamaran"/>
              <a:cs typeface="Catamaran"/>
              <a:sym typeface="Catamaran"/>
            </a:endParaRPr>
          </a:p>
          <a:p>
            <a:pPr indent="0" lvl="0" marL="914400" rtl="0" algn="l">
              <a:lnSpc>
                <a:spcPct val="115000"/>
              </a:lnSpc>
              <a:spcBef>
                <a:spcPts val="1600"/>
              </a:spcBef>
              <a:spcAft>
                <a:spcPts val="0"/>
              </a:spcAft>
              <a:buNone/>
            </a:pPr>
            <a:r>
              <a:t/>
            </a:r>
            <a:endParaRPr>
              <a:solidFill>
                <a:srgbClr val="666666"/>
              </a:solidFill>
              <a:latin typeface="Catamaran"/>
              <a:ea typeface="Catamaran"/>
              <a:cs typeface="Catamaran"/>
              <a:sym typeface="Catamaran"/>
            </a:endParaRPr>
          </a:p>
          <a:p>
            <a:pPr indent="0" lvl="0" marL="0" rtl="0" algn="l">
              <a:lnSpc>
                <a:spcPct val="115000"/>
              </a:lnSpc>
              <a:spcBef>
                <a:spcPts val="1600"/>
              </a:spcBef>
              <a:spcAft>
                <a:spcPts val="1600"/>
              </a:spcAft>
              <a:buNone/>
            </a:pPr>
            <a:r>
              <a:t/>
            </a:r>
            <a:endParaRPr>
              <a:solidFill>
                <a:srgbClr val="666666"/>
              </a:solidFill>
              <a:latin typeface="Catamaran"/>
              <a:ea typeface="Catamaran"/>
              <a:cs typeface="Catamaran"/>
              <a:sym typeface="Catamaran"/>
            </a:endParaRPr>
          </a:p>
        </p:txBody>
      </p:sp>
      <p:sp>
        <p:nvSpPr>
          <p:cNvPr id="359" name="Google Shape;359;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360" name="Google Shape;360;p41"/>
          <p:cNvPicPr preferRelativeResize="0"/>
          <p:nvPr/>
        </p:nvPicPr>
        <p:blipFill>
          <a:blip r:embed="rId3">
            <a:alphaModFix/>
          </a:blip>
          <a:stretch>
            <a:fillRect/>
          </a:stretch>
        </p:blipFill>
        <p:spPr>
          <a:xfrm>
            <a:off x="2864046" y="1122698"/>
            <a:ext cx="1933050" cy="1287450"/>
          </a:xfrm>
          <a:prstGeom prst="rect">
            <a:avLst/>
          </a:prstGeom>
          <a:noFill/>
          <a:ln>
            <a:noFill/>
          </a:ln>
          <a:effectLst>
            <a:outerShdw blurRad="57150" rotWithShape="0" algn="bl" dir="5400000" dist="19050">
              <a:srgbClr val="000000">
                <a:alpha val="50000"/>
              </a:srgbClr>
            </a:outerShdw>
          </a:effectLst>
        </p:spPr>
      </p:pic>
      <p:sp>
        <p:nvSpPr>
          <p:cNvPr id="361" name="Google Shape;361;p41"/>
          <p:cNvSpPr txBox="1"/>
          <p:nvPr/>
        </p:nvSpPr>
        <p:spPr>
          <a:xfrm>
            <a:off x="4840275" y="2210550"/>
            <a:ext cx="372300" cy="3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00">
                <a:latin typeface="Catamaran Light"/>
                <a:ea typeface="Catamaran Light"/>
                <a:cs typeface="Catamaran Light"/>
                <a:sym typeface="Catamaran Light"/>
              </a:rPr>
              <a:t>[26]</a:t>
            </a:r>
            <a:endParaRPr sz="600">
              <a:latin typeface="Catamaran Light"/>
              <a:ea typeface="Catamaran Light"/>
              <a:cs typeface="Catamaran Light"/>
              <a:sym typeface="Catamaran Light"/>
            </a:endParaRPr>
          </a:p>
        </p:txBody>
      </p:sp>
      <p:pic>
        <p:nvPicPr>
          <p:cNvPr id="362" name="Google Shape;362;p41"/>
          <p:cNvPicPr preferRelativeResize="0"/>
          <p:nvPr/>
        </p:nvPicPr>
        <p:blipFill>
          <a:blip r:embed="rId4">
            <a:alphaModFix/>
          </a:blip>
          <a:stretch>
            <a:fillRect/>
          </a:stretch>
        </p:blipFill>
        <p:spPr>
          <a:xfrm>
            <a:off x="2772024" y="3278875"/>
            <a:ext cx="2155547" cy="1354325"/>
          </a:xfrm>
          <a:prstGeom prst="rect">
            <a:avLst/>
          </a:prstGeom>
          <a:noFill/>
          <a:ln>
            <a:noFill/>
          </a:ln>
          <a:effectLst>
            <a:outerShdw blurRad="57150" rotWithShape="0" algn="bl" dir="5400000" dist="19050">
              <a:srgbClr val="000000">
                <a:alpha val="50000"/>
              </a:srgbClr>
            </a:outerShdw>
          </a:effectLst>
        </p:spPr>
      </p:pic>
      <p:pic>
        <p:nvPicPr>
          <p:cNvPr id="363" name="Google Shape;363;p41"/>
          <p:cNvPicPr preferRelativeResize="0"/>
          <p:nvPr/>
        </p:nvPicPr>
        <p:blipFill>
          <a:blip r:embed="rId5">
            <a:alphaModFix/>
          </a:blip>
          <a:stretch>
            <a:fillRect/>
          </a:stretch>
        </p:blipFill>
        <p:spPr>
          <a:xfrm>
            <a:off x="742974" y="3278875"/>
            <a:ext cx="1483716" cy="989150"/>
          </a:xfrm>
          <a:prstGeom prst="rect">
            <a:avLst/>
          </a:prstGeom>
          <a:noFill/>
          <a:ln>
            <a:noFill/>
          </a:ln>
          <a:effectLst>
            <a:outerShdw blurRad="57150" rotWithShape="0" algn="bl" dir="5400000" dist="19050">
              <a:srgbClr val="000000">
                <a:alpha val="50000"/>
              </a:srgbClr>
            </a:outerShdw>
          </a:effectLst>
        </p:spPr>
      </p:pic>
      <p:pic>
        <p:nvPicPr>
          <p:cNvPr id="364" name="Google Shape;364;p41"/>
          <p:cNvPicPr preferRelativeResize="0"/>
          <p:nvPr/>
        </p:nvPicPr>
        <p:blipFill>
          <a:blip r:embed="rId6">
            <a:alphaModFix/>
          </a:blip>
          <a:stretch>
            <a:fillRect/>
          </a:stretch>
        </p:blipFill>
        <p:spPr>
          <a:xfrm>
            <a:off x="5472900" y="3278875"/>
            <a:ext cx="1125150" cy="1125150"/>
          </a:xfrm>
          <a:prstGeom prst="rect">
            <a:avLst/>
          </a:prstGeom>
          <a:noFill/>
          <a:ln>
            <a:noFill/>
          </a:ln>
          <a:effectLst>
            <a:outerShdw blurRad="57150" rotWithShape="0" algn="bl" dir="5400000" dist="19050">
              <a:srgbClr val="000000">
                <a:alpha val="50000"/>
              </a:srgbClr>
            </a:outerShdw>
          </a:effectLst>
        </p:spPr>
      </p:pic>
      <p:sp>
        <p:nvSpPr>
          <p:cNvPr id="365" name="Google Shape;365;p41"/>
          <p:cNvSpPr txBox="1"/>
          <p:nvPr/>
        </p:nvSpPr>
        <p:spPr>
          <a:xfrm>
            <a:off x="6191725" y="4325425"/>
            <a:ext cx="3723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00">
                <a:latin typeface="Catamaran Light"/>
                <a:ea typeface="Catamaran Light"/>
                <a:cs typeface="Catamaran Light"/>
                <a:sym typeface="Catamaran Light"/>
              </a:rPr>
              <a:t>[27]</a:t>
            </a:r>
            <a:endParaRPr sz="600">
              <a:latin typeface="Catamaran Light"/>
              <a:ea typeface="Catamaran Light"/>
              <a:cs typeface="Catamaran Light"/>
              <a:sym typeface="Catamaran Light"/>
            </a:endParaRPr>
          </a:p>
        </p:txBody>
      </p:sp>
      <p:sp>
        <p:nvSpPr>
          <p:cNvPr id="366" name="Google Shape;366;p41"/>
          <p:cNvSpPr txBox="1"/>
          <p:nvPr/>
        </p:nvSpPr>
        <p:spPr>
          <a:xfrm>
            <a:off x="2000725" y="4249225"/>
            <a:ext cx="3723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00">
                <a:latin typeface="Catamaran Light"/>
                <a:ea typeface="Catamaran Light"/>
                <a:cs typeface="Catamaran Light"/>
                <a:sym typeface="Catamaran Light"/>
              </a:rPr>
              <a:t>[28]</a:t>
            </a:r>
            <a:endParaRPr sz="600">
              <a:latin typeface="Catamaran Light"/>
              <a:ea typeface="Catamaran Light"/>
              <a:cs typeface="Catamaran Light"/>
              <a:sym typeface="Catamaran Light"/>
            </a:endParaRPr>
          </a:p>
        </p:txBody>
      </p:sp>
      <p:sp>
        <p:nvSpPr>
          <p:cNvPr id="367" name="Google Shape;367;p41"/>
          <p:cNvSpPr txBox="1"/>
          <p:nvPr/>
        </p:nvSpPr>
        <p:spPr>
          <a:xfrm>
            <a:off x="4896325" y="4477825"/>
            <a:ext cx="3723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00">
                <a:latin typeface="Catamaran Light"/>
                <a:ea typeface="Catamaran Light"/>
                <a:cs typeface="Catamaran Light"/>
                <a:sym typeface="Catamaran Light"/>
              </a:rPr>
              <a:t>[14]</a:t>
            </a:r>
            <a:endParaRPr sz="600">
              <a:latin typeface="Catamaran Light"/>
              <a:ea typeface="Catamaran Light"/>
              <a:cs typeface="Catamaran Light"/>
              <a:sym typeface="Catamaran Light"/>
            </a:endParaRPr>
          </a:p>
        </p:txBody>
      </p:sp>
      <p:sp>
        <p:nvSpPr>
          <p:cNvPr id="368" name="Google Shape;368;p41"/>
          <p:cNvSpPr/>
          <p:nvPr/>
        </p:nvSpPr>
        <p:spPr>
          <a:xfrm>
            <a:off x="2302375" y="3751275"/>
            <a:ext cx="372300" cy="210900"/>
          </a:xfrm>
          <a:prstGeom prst="lef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p:nvPr/>
        </p:nvSpPr>
        <p:spPr>
          <a:xfrm>
            <a:off x="5017075" y="3765500"/>
            <a:ext cx="372300" cy="2109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2"/>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MARKET </a:t>
            </a:r>
            <a:r>
              <a:rPr lang="es"/>
              <a:t>IMPACT</a:t>
            </a:r>
            <a:endParaRPr/>
          </a:p>
        </p:txBody>
      </p:sp>
      <p:sp>
        <p:nvSpPr>
          <p:cNvPr id="375" name="Google Shape;375;p42"/>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2"/>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378" name="Google Shape;378;p42"/>
          <p:cNvPicPr preferRelativeResize="0"/>
          <p:nvPr/>
        </p:nvPicPr>
        <p:blipFill>
          <a:blip r:embed="rId3">
            <a:alphaModFix/>
          </a:blip>
          <a:stretch>
            <a:fillRect/>
          </a:stretch>
        </p:blipFill>
        <p:spPr>
          <a:xfrm>
            <a:off x="2101925" y="1956025"/>
            <a:ext cx="3612476" cy="2799675"/>
          </a:xfrm>
          <a:prstGeom prst="rect">
            <a:avLst/>
          </a:prstGeom>
          <a:noFill/>
          <a:ln>
            <a:noFill/>
          </a:ln>
        </p:spPr>
      </p:pic>
      <p:sp>
        <p:nvSpPr>
          <p:cNvPr id="379" name="Google Shape;379;p42"/>
          <p:cNvSpPr txBox="1"/>
          <p:nvPr/>
        </p:nvSpPr>
        <p:spPr>
          <a:xfrm>
            <a:off x="3685175" y="4766750"/>
            <a:ext cx="1117200" cy="10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00">
                <a:latin typeface="Catamaran Light"/>
                <a:ea typeface="Catamaran Light"/>
                <a:cs typeface="Catamaran Light"/>
                <a:sym typeface="Catamaran Light"/>
              </a:rPr>
              <a:t>[32]</a:t>
            </a:r>
            <a:endParaRPr sz="600">
              <a:latin typeface="Catamaran Light"/>
              <a:ea typeface="Catamaran Light"/>
              <a:cs typeface="Catamaran Light"/>
              <a:sym typeface="Catamaran Light"/>
            </a:endParaRPr>
          </a:p>
        </p:txBody>
      </p:sp>
      <p:sp>
        <p:nvSpPr>
          <p:cNvPr id="380" name="Google Shape;380;p42"/>
          <p:cNvSpPr txBox="1"/>
          <p:nvPr/>
        </p:nvSpPr>
        <p:spPr>
          <a:xfrm>
            <a:off x="1954775" y="812975"/>
            <a:ext cx="4259400" cy="1366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tamaran"/>
              <a:buChar char="❖"/>
            </a:pPr>
            <a:r>
              <a:rPr lang="es">
                <a:latin typeface="Catamaran"/>
                <a:ea typeface="Catamaran"/>
                <a:cs typeface="Catamaran"/>
                <a:sym typeface="Catamaran"/>
              </a:rPr>
              <a:t>According to a report from ReFED, food waste is seen across many different markets. However, 80% is sourced from homes and consumer-facing businesses [32].</a:t>
            </a:r>
            <a:endParaRPr>
              <a:latin typeface="Catamaran"/>
              <a:ea typeface="Catamaran"/>
              <a:cs typeface="Catamaran"/>
              <a:sym typeface="Catamar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43"/>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MARKET GROWTH</a:t>
            </a:r>
            <a:endParaRPr/>
          </a:p>
        </p:txBody>
      </p:sp>
      <p:sp>
        <p:nvSpPr>
          <p:cNvPr id="386" name="Google Shape;386;p43"/>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3"/>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89" name="Google Shape;389;p43"/>
          <p:cNvSpPr txBox="1"/>
          <p:nvPr/>
        </p:nvSpPr>
        <p:spPr>
          <a:xfrm>
            <a:off x="1490500" y="998975"/>
            <a:ext cx="5844900" cy="2964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Most Americans are living in bigger households this decade.</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67% of 35 to 54 year olds lived in a household of 3 or more people in 2017 [31].</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Bigger households means a greater volume of trash due to the fact that the average person in the U.S. produces </a:t>
            </a:r>
            <a:r>
              <a:rPr b="1" lang="es">
                <a:latin typeface="Catamaran"/>
                <a:ea typeface="Catamaran"/>
                <a:cs typeface="Catamaran"/>
                <a:sym typeface="Catamaran"/>
              </a:rPr>
              <a:t>4.40 pounds of waste daily</a:t>
            </a:r>
            <a:r>
              <a:rPr lang="es">
                <a:latin typeface="Catamaran Light"/>
                <a:ea typeface="Catamaran Light"/>
                <a:cs typeface="Catamaran Light"/>
                <a:sym typeface="Catamaran Light"/>
              </a:rPr>
              <a:t>.</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In a year, the average person in the U.S.  produces </a:t>
            </a:r>
            <a:r>
              <a:rPr b="1" lang="es">
                <a:latin typeface="Catamaran"/>
                <a:ea typeface="Catamaran"/>
                <a:cs typeface="Catamaran"/>
                <a:sym typeface="Catamaran"/>
              </a:rPr>
              <a:t>220.96 pounds of food waste</a:t>
            </a:r>
            <a:r>
              <a:rPr lang="es">
                <a:latin typeface="Catamaran Light"/>
                <a:ea typeface="Catamaran Light"/>
                <a:cs typeface="Catamaran Light"/>
                <a:sym typeface="Catamaran Light"/>
              </a:rPr>
              <a:t> [30]. </a:t>
            </a:r>
            <a:endParaRPr>
              <a:latin typeface="Catamaran Light"/>
              <a:ea typeface="Catamaran Light"/>
              <a:cs typeface="Catamaran Light"/>
              <a:sym typeface="Catamaran Light"/>
            </a:endParaRPr>
          </a:p>
        </p:txBody>
      </p:sp>
      <p:pic>
        <p:nvPicPr>
          <p:cNvPr id="390" name="Google Shape;390;p43"/>
          <p:cNvPicPr preferRelativeResize="0"/>
          <p:nvPr/>
        </p:nvPicPr>
        <p:blipFill>
          <a:blip r:embed="rId3">
            <a:alphaModFix/>
          </a:blip>
          <a:stretch>
            <a:fillRect/>
          </a:stretch>
        </p:blipFill>
        <p:spPr>
          <a:xfrm>
            <a:off x="2449825" y="2777800"/>
            <a:ext cx="3926250" cy="1923676"/>
          </a:xfrm>
          <a:prstGeom prst="rect">
            <a:avLst/>
          </a:prstGeom>
          <a:noFill/>
          <a:ln>
            <a:noFill/>
          </a:ln>
        </p:spPr>
      </p:pic>
      <p:sp>
        <p:nvSpPr>
          <p:cNvPr id="391" name="Google Shape;391;p43"/>
          <p:cNvSpPr txBox="1"/>
          <p:nvPr/>
        </p:nvSpPr>
        <p:spPr>
          <a:xfrm>
            <a:off x="4066475" y="4674825"/>
            <a:ext cx="5940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00">
                <a:latin typeface="Catamaran Light"/>
                <a:ea typeface="Catamaran Light"/>
                <a:cs typeface="Catamaran Light"/>
                <a:sym typeface="Catamaran Light"/>
              </a:rPr>
              <a:t>[33]</a:t>
            </a:r>
            <a:endParaRPr sz="600">
              <a:latin typeface="Catamaran Light"/>
              <a:ea typeface="Catamaran Light"/>
              <a:cs typeface="Catamaran Light"/>
              <a:sym typeface="Catamaran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44"/>
          <p:cNvSpPr/>
          <p:nvPr/>
        </p:nvSpPr>
        <p:spPr>
          <a:xfrm rot="5400000">
            <a:off x="-752200" y="2013850"/>
            <a:ext cx="4059900" cy="111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4"/>
          <p:cNvSpPr txBox="1"/>
          <p:nvPr>
            <p:ph type="ctrTitle"/>
          </p:nvPr>
        </p:nvSpPr>
        <p:spPr>
          <a:xfrm rot="-5400000">
            <a:off x="-190701" y="1759150"/>
            <a:ext cx="2888100" cy="897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NEEDS SPECIFICATION</a:t>
            </a:r>
            <a:endParaRPr>
              <a:solidFill>
                <a:schemeClr val="lt1"/>
              </a:solidFill>
            </a:endParaRPr>
          </a:p>
        </p:txBody>
      </p:sp>
      <p:sp>
        <p:nvSpPr>
          <p:cNvPr id="398" name="Google Shape;398;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399" name="Google Shape;399;p44"/>
          <p:cNvPicPr preferRelativeResize="0"/>
          <p:nvPr/>
        </p:nvPicPr>
        <p:blipFill>
          <a:blip r:embed="rId3">
            <a:alphaModFix/>
          </a:blip>
          <a:stretch>
            <a:fillRect/>
          </a:stretch>
        </p:blipFill>
        <p:spPr>
          <a:xfrm>
            <a:off x="1948200" y="548075"/>
            <a:ext cx="7195800" cy="40598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45"/>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5"/>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5"/>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407" name="Google Shape;407;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aphicFrame>
        <p:nvGraphicFramePr>
          <p:cNvPr id="408" name="Google Shape;408;p45"/>
          <p:cNvGraphicFramePr/>
          <p:nvPr/>
        </p:nvGraphicFramePr>
        <p:xfrm>
          <a:off x="422000" y="288875"/>
          <a:ext cx="3000000" cy="3000000"/>
        </p:xfrm>
        <a:graphic>
          <a:graphicData uri="http://schemas.openxmlformats.org/drawingml/2006/table">
            <a:tbl>
              <a:tblPr>
                <a:noFill/>
                <a:tableStyleId>{1851FCB1-DD67-4C8A-8CEB-C0DAA81271DC}</a:tableStyleId>
              </a:tblPr>
              <a:tblGrid>
                <a:gridCol w="3481000"/>
                <a:gridCol w="4830950"/>
              </a:tblGrid>
              <a:tr h="371250">
                <a:tc>
                  <a:txBody>
                    <a:bodyPr/>
                    <a:lstStyle/>
                    <a:p>
                      <a:pPr indent="0" lvl="0" marL="0" rtl="0" algn="ctr">
                        <a:spcBef>
                          <a:spcPts val="0"/>
                        </a:spcBef>
                        <a:spcAft>
                          <a:spcPts val="0"/>
                        </a:spcAft>
                        <a:buNone/>
                      </a:pPr>
                      <a:r>
                        <a:rPr b="1" lang="es">
                          <a:solidFill>
                            <a:srgbClr val="FFFFFF"/>
                          </a:solidFill>
                        </a:rPr>
                        <a:t>Customer Comment</a:t>
                      </a:r>
                      <a:endParaRPr b="1">
                        <a:solidFill>
                          <a:srgbClr val="FFFFFF"/>
                        </a:solidFill>
                      </a:endParaRPr>
                    </a:p>
                  </a:txBody>
                  <a:tcPr marT="91425" marB="91425" marR="91425" marL="91425">
                    <a:gradFill>
                      <a:gsLst>
                        <a:gs pos="0">
                          <a:srgbClr val="1077D2"/>
                        </a:gs>
                        <a:gs pos="100000">
                          <a:srgbClr val="093153"/>
                        </a:gs>
                      </a:gsLst>
                      <a:path path="circle">
                        <a:fillToRect b="50%" l="50%" r="50%" t="50%"/>
                      </a:path>
                      <a:tileRect/>
                    </a:gradFill>
                  </a:tcPr>
                </a:tc>
                <a:tc>
                  <a:txBody>
                    <a:bodyPr/>
                    <a:lstStyle/>
                    <a:p>
                      <a:pPr indent="0" lvl="0" marL="0" rtl="0" algn="ctr">
                        <a:spcBef>
                          <a:spcPts val="0"/>
                        </a:spcBef>
                        <a:spcAft>
                          <a:spcPts val="0"/>
                        </a:spcAft>
                        <a:buNone/>
                      </a:pPr>
                      <a:r>
                        <a:rPr b="1" lang="es">
                          <a:solidFill>
                            <a:srgbClr val="FFFFFF"/>
                          </a:solidFill>
                        </a:rPr>
                        <a:t>Translated Need</a:t>
                      </a:r>
                      <a:endParaRPr b="1">
                        <a:solidFill>
                          <a:srgbClr val="FFFFFF"/>
                        </a:solidFill>
                      </a:endParaRPr>
                    </a:p>
                  </a:txBody>
                  <a:tcPr marT="91425" marB="91425" marR="91425" marL="91425">
                    <a:gradFill>
                      <a:gsLst>
                        <a:gs pos="0">
                          <a:srgbClr val="1077D2"/>
                        </a:gs>
                        <a:gs pos="100000">
                          <a:srgbClr val="093153"/>
                        </a:gs>
                      </a:gsLst>
                      <a:path path="circle">
                        <a:fillToRect b="50%" l="50%" r="50%" t="50%"/>
                      </a:path>
                      <a:tileRect/>
                    </a:gradFill>
                  </a:tcPr>
                </a:tc>
              </a:tr>
              <a:tr h="779225">
                <a:tc>
                  <a:txBody>
                    <a:bodyPr/>
                    <a:lstStyle/>
                    <a:p>
                      <a:pPr indent="0" lvl="0" marL="0" rtl="0" algn="l">
                        <a:spcBef>
                          <a:spcPts val="0"/>
                        </a:spcBef>
                        <a:spcAft>
                          <a:spcPts val="0"/>
                        </a:spcAft>
                        <a:buNone/>
                      </a:pPr>
                      <a:r>
                        <a:rPr lang="es" sz="1200">
                          <a:latin typeface="Catamaran"/>
                          <a:ea typeface="Catamaran"/>
                          <a:cs typeface="Catamaran"/>
                          <a:sym typeface="Catamaran"/>
                        </a:rPr>
                        <a:t>“It is an issue but not something I’d spend a whole lot of money on.”</a:t>
                      </a:r>
                      <a:endParaRPr sz="12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Solution/product needs to be low cost (&lt; $20). Based on a Google form survey we conducted with sample size of 33, over 2/3 of respondents said the solution should be $20 or less.</a:t>
                      </a:r>
                      <a:endParaRPr sz="1200">
                        <a:latin typeface="Catamaran"/>
                        <a:ea typeface="Catamaran"/>
                        <a:cs typeface="Catamaran"/>
                        <a:sym typeface="Catamaran"/>
                      </a:endParaRPr>
                    </a:p>
                  </a:txBody>
                  <a:tcPr marT="91425" marB="91425" marR="91425" marL="91425">
                    <a:gradFill>
                      <a:gsLst>
                        <a:gs pos="0">
                          <a:srgbClr val="E7E1D6"/>
                        </a:gs>
                        <a:gs pos="100000">
                          <a:srgbClr val="B1A389"/>
                        </a:gs>
                      </a:gsLst>
                      <a:lin ang="5400012" scaled="0"/>
                    </a:gradFill>
                  </a:tcPr>
                </a:tc>
              </a:tr>
              <a:tr h="623675">
                <a:tc>
                  <a:txBody>
                    <a:bodyPr/>
                    <a:lstStyle/>
                    <a:p>
                      <a:pPr indent="0" lvl="0" marL="0" rtl="0" algn="l">
                        <a:spcBef>
                          <a:spcPts val="0"/>
                        </a:spcBef>
                        <a:spcAft>
                          <a:spcPts val="0"/>
                        </a:spcAft>
                        <a:buNone/>
                      </a:pPr>
                      <a:r>
                        <a:rPr lang="es" sz="1200">
                          <a:latin typeface="Catamaran"/>
                          <a:ea typeface="Catamaran"/>
                          <a:cs typeface="Catamaran"/>
                          <a:sym typeface="Catamaran"/>
                        </a:rPr>
                        <a:t>“What’s the point of just me buying a new kind of trash bin or something (if the point is to reduce street clutter)?”</a:t>
                      </a:r>
                      <a:endParaRPr sz="12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Community level implementation of the solution may be ideal. However, since the time this feedback was collected, the aim of our project has shifted from street clutter to residential trash smell.</a:t>
                      </a:r>
                      <a:endParaRPr sz="1200">
                        <a:latin typeface="Catamaran"/>
                        <a:ea typeface="Catamaran"/>
                        <a:cs typeface="Catamaran"/>
                        <a:sym typeface="Catamaran"/>
                      </a:endParaRPr>
                    </a:p>
                  </a:txBody>
                  <a:tcPr marT="91425" marB="91425" marR="91425" marL="91425">
                    <a:gradFill>
                      <a:gsLst>
                        <a:gs pos="0">
                          <a:srgbClr val="E7E1D6"/>
                        </a:gs>
                        <a:gs pos="100000">
                          <a:srgbClr val="B1A389"/>
                        </a:gs>
                      </a:gsLst>
                      <a:lin ang="5400012" scaled="0"/>
                    </a:gradFill>
                  </a:tcPr>
                </a:tc>
              </a:tr>
              <a:tr h="515450">
                <a:tc>
                  <a:txBody>
                    <a:bodyPr/>
                    <a:lstStyle/>
                    <a:p>
                      <a:pPr indent="0" lvl="0" marL="0" rtl="0" algn="l">
                        <a:spcBef>
                          <a:spcPts val="0"/>
                        </a:spcBef>
                        <a:spcAft>
                          <a:spcPts val="0"/>
                        </a:spcAft>
                        <a:buNone/>
                      </a:pPr>
                      <a:r>
                        <a:rPr lang="es" sz="1200">
                          <a:latin typeface="Catamaran"/>
                          <a:ea typeface="Catamaran"/>
                          <a:cs typeface="Catamaran"/>
                          <a:sym typeface="Catamaran"/>
                        </a:rPr>
                        <a:t>“I wouldn’t use it if it’s too complex.”</a:t>
                      </a:r>
                      <a:endParaRPr sz="12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The solution must not have a large amount of steps (not more than 3 steps) or any complex processes for the user to learn. We should aim for setup time to be one minute or less.</a:t>
                      </a:r>
                      <a:endParaRPr sz="1200">
                        <a:latin typeface="Catamaran"/>
                        <a:ea typeface="Catamaran"/>
                        <a:cs typeface="Catamaran"/>
                        <a:sym typeface="Catamaran"/>
                      </a:endParaRPr>
                    </a:p>
                  </a:txBody>
                  <a:tcPr marT="91425" marB="91425" marR="91425" marL="91425">
                    <a:gradFill>
                      <a:gsLst>
                        <a:gs pos="0">
                          <a:srgbClr val="E7E1D6"/>
                        </a:gs>
                        <a:gs pos="100000">
                          <a:srgbClr val="B1A389"/>
                        </a:gs>
                      </a:gsLst>
                      <a:lin ang="5400012" scaled="0"/>
                    </a:gradFill>
                  </a:tcPr>
                </a:tc>
              </a:tr>
              <a:tr h="515450">
                <a:tc>
                  <a:txBody>
                    <a:bodyPr/>
                    <a:lstStyle/>
                    <a:p>
                      <a:pPr indent="0" lvl="0" marL="0" rtl="0" algn="l">
                        <a:spcBef>
                          <a:spcPts val="0"/>
                        </a:spcBef>
                        <a:spcAft>
                          <a:spcPts val="0"/>
                        </a:spcAft>
                        <a:buNone/>
                      </a:pPr>
                      <a:r>
                        <a:rPr lang="es" sz="1200">
                          <a:latin typeface="Catamaran"/>
                          <a:ea typeface="Catamaran"/>
                          <a:cs typeface="Catamaran"/>
                          <a:sym typeface="Catamaran"/>
                        </a:rPr>
                        <a:t>“If it’s a new kind of garbage can it should be light enough to carry (to the street).”</a:t>
                      </a:r>
                      <a:endParaRPr sz="12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Solution must be lightweight (less than a pound) and manageable for even elderly individuals. Therefore, we should avoid creating any form of a heavy trash can.</a:t>
                      </a:r>
                      <a:endParaRPr sz="1200">
                        <a:latin typeface="Catamaran"/>
                        <a:ea typeface="Catamaran"/>
                        <a:cs typeface="Catamaran"/>
                        <a:sym typeface="Catamaran"/>
                      </a:endParaRPr>
                    </a:p>
                  </a:txBody>
                  <a:tcPr marT="91425" marB="91425" marR="91425" marL="91425">
                    <a:gradFill>
                      <a:gsLst>
                        <a:gs pos="0">
                          <a:srgbClr val="E7E1D6"/>
                        </a:gs>
                        <a:gs pos="100000">
                          <a:srgbClr val="B1A389"/>
                        </a:gs>
                      </a:gsLst>
                      <a:lin ang="5400012" scaled="0"/>
                    </a:gradFill>
                  </a:tcPr>
                </a:tc>
              </a:tr>
              <a:tr h="515450">
                <a:tc>
                  <a:txBody>
                    <a:bodyPr/>
                    <a:lstStyle/>
                    <a:p>
                      <a:pPr indent="0" lvl="0" marL="0" rtl="0" algn="l">
                        <a:spcBef>
                          <a:spcPts val="0"/>
                        </a:spcBef>
                        <a:spcAft>
                          <a:spcPts val="0"/>
                        </a:spcAft>
                        <a:buNone/>
                      </a:pPr>
                      <a:r>
                        <a:rPr lang="es" sz="1200">
                          <a:latin typeface="Catamaran"/>
                          <a:ea typeface="Catamaran"/>
                          <a:cs typeface="Catamaran"/>
                          <a:sym typeface="Catamaran"/>
                        </a:rPr>
                        <a:t>“I’d be less likely to use whatever it is if it gives less space than a normal trash can.”</a:t>
                      </a:r>
                      <a:endParaRPr sz="12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Based on a Google form survey we conducted with a sample size of 27, solution must not occupy more than 4% of a standard trash can (15 gallon).</a:t>
                      </a:r>
                      <a:endParaRPr sz="1200">
                        <a:latin typeface="Catamaran"/>
                        <a:ea typeface="Catamaran"/>
                        <a:cs typeface="Catamaran"/>
                        <a:sym typeface="Catamaran"/>
                      </a:endParaRPr>
                    </a:p>
                  </a:txBody>
                  <a:tcPr marT="91425" marB="91425" marR="91425" marL="91425">
                    <a:gradFill>
                      <a:gsLst>
                        <a:gs pos="0">
                          <a:srgbClr val="E7E1D6"/>
                        </a:gs>
                        <a:gs pos="100000">
                          <a:srgbClr val="B1A389"/>
                        </a:gs>
                      </a:gsLst>
                      <a:lin ang="5400012" scaled="0"/>
                    </a:gradFill>
                  </a:tcPr>
                </a:tc>
              </a:tr>
              <a:tr h="515450">
                <a:tc>
                  <a:txBody>
                    <a:bodyPr/>
                    <a:lstStyle/>
                    <a:p>
                      <a:pPr indent="0" lvl="0" marL="0" rtl="0" algn="l">
                        <a:spcBef>
                          <a:spcPts val="0"/>
                        </a:spcBef>
                        <a:spcAft>
                          <a:spcPts val="0"/>
                        </a:spcAft>
                        <a:buNone/>
                      </a:pPr>
                      <a:r>
                        <a:rPr lang="es" sz="1200">
                          <a:latin typeface="Catamaran"/>
                          <a:ea typeface="Catamaran"/>
                          <a:cs typeface="Catamaran"/>
                          <a:sym typeface="Catamaran"/>
                        </a:rPr>
                        <a:t>“Sometimes liquids are spilled into trash bins, I would only use the product if it was water-proof”</a:t>
                      </a:r>
                      <a:endParaRPr sz="12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Solution must be durable and withstand liquids being spilled on it, also needs to be weather resistant if being used outside.</a:t>
                      </a:r>
                      <a:endParaRPr sz="1200">
                        <a:latin typeface="Catamaran"/>
                        <a:ea typeface="Catamaran"/>
                        <a:cs typeface="Catamaran"/>
                        <a:sym typeface="Catamaran"/>
                      </a:endParaRPr>
                    </a:p>
                  </a:txBody>
                  <a:tcPr marT="91425" marB="91425" marR="91425" marL="91425">
                    <a:gradFill>
                      <a:gsLst>
                        <a:gs pos="0">
                          <a:srgbClr val="E7E1D6"/>
                        </a:gs>
                        <a:gs pos="100000">
                          <a:srgbClr val="B1A389"/>
                        </a:gs>
                      </a:gsLst>
                      <a:lin ang="5400012" scaled="0"/>
                    </a:gra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6"/>
          <p:cNvSpPr/>
          <p:nvPr/>
        </p:nvSpPr>
        <p:spPr>
          <a:xfrm rot="5400000">
            <a:off x="-752200" y="2013850"/>
            <a:ext cx="4059900" cy="111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6"/>
          <p:cNvSpPr txBox="1"/>
          <p:nvPr>
            <p:ph type="ctrTitle"/>
          </p:nvPr>
        </p:nvSpPr>
        <p:spPr>
          <a:xfrm rot="-5400000">
            <a:off x="-190701" y="1759150"/>
            <a:ext cx="2888100" cy="897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COMPETITIVE</a:t>
            </a:r>
            <a:r>
              <a:rPr lang="es">
                <a:solidFill>
                  <a:schemeClr val="lt1"/>
                </a:solidFill>
              </a:rPr>
              <a:t> LANDSCAPE</a:t>
            </a:r>
            <a:endParaRPr>
              <a:solidFill>
                <a:schemeClr val="lt1"/>
              </a:solidFill>
            </a:endParaRPr>
          </a:p>
        </p:txBody>
      </p:sp>
      <p:sp>
        <p:nvSpPr>
          <p:cNvPr id="415" name="Google Shape;415;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16" name="Google Shape;416;p46"/>
          <p:cNvPicPr preferRelativeResize="0"/>
          <p:nvPr/>
        </p:nvPicPr>
        <p:blipFill>
          <a:blip r:embed="rId3">
            <a:alphaModFix/>
          </a:blip>
          <a:stretch>
            <a:fillRect/>
          </a:stretch>
        </p:blipFill>
        <p:spPr>
          <a:xfrm>
            <a:off x="1948200" y="548075"/>
            <a:ext cx="7195800" cy="40598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47"/>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CURRENT SOLUTIONS</a:t>
            </a:r>
            <a:endParaRPr/>
          </a:p>
        </p:txBody>
      </p:sp>
      <p:sp>
        <p:nvSpPr>
          <p:cNvPr id="422" name="Google Shape;422;p47"/>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7"/>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7"/>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425" name="Google Shape;425;p47"/>
          <p:cNvSpPr txBox="1"/>
          <p:nvPr/>
        </p:nvSpPr>
        <p:spPr>
          <a:xfrm>
            <a:off x="257450" y="445650"/>
            <a:ext cx="7585200" cy="4252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Source Code Pro"/>
              <a:buChar char="❖"/>
            </a:pPr>
            <a:r>
              <a:rPr lang="es">
                <a:latin typeface="Catamaran"/>
                <a:ea typeface="Catamaran"/>
                <a:cs typeface="Catamaran"/>
                <a:sym typeface="Catamaran"/>
              </a:rPr>
              <a:t>Odor Absorbing Trash Bags - Many trash bag producers offer odor reducing or absorbing bags</a:t>
            </a:r>
            <a:endParaRPr>
              <a:latin typeface="Catamaran"/>
              <a:ea typeface="Catamaran"/>
              <a:cs typeface="Catamaran"/>
              <a:sym typeface="Catamaran"/>
            </a:endParaRPr>
          </a:p>
          <a:p>
            <a:pPr indent="-317500" lvl="1" marL="914400" rtl="0" algn="l">
              <a:lnSpc>
                <a:spcPct val="115000"/>
              </a:lnSpc>
              <a:spcBef>
                <a:spcPts val="0"/>
              </a:spcBef>
              <a:spcAft>
                <a:spcPts val="0"/>
              </a:spcAft>
              <a:buClr>
                <a:srgbClr val="000000"/>
              </a:buClr>
              <a:buSzPts val="1400"/>
              <a:buFont typeface="Catamaran"/>
              <a:buChar char="➢"/>
            </a:pPr>
            <a:r>
              <a:rPr lang="es" u="sng">
                <a:latin typeface="Catamaran"/>
                <a:ea typeface="Catamaran"/>
                <a:cs typeface="Catamaran"/>
                <a:sym typeface="Catamaran"/>
              </a:rPr>
              <a:t>Pros:</a:t>
            </a:r>
            <a:r>
              <a:rPr lang="es">
                <a:latin typeface="Catamaran"/>
                <a:ea typeface="Catamaran"/>
                <a:cs typeface="Catamaran"/>
                <a:sym typeface="Catamaran"/>
              </a:rPr>
              <a:t> No habit changes - consumer just uses these bags as they would normally</a:t>
            </a:r>
            <a:endParaRPr>
              <a:latin typeface="Catamaran"/>
              <a:ea typeface="Catamaran"/>
              <a:cs typeface="Catamaran"/>
              <a:sym typeface="Catamaran"/>
            </a:endParaRPr>
          </a:p>
          <a:p>
            <a:pPr indent="-317500" lvl="1" marL="914400" rtl="0" algn="l">
              <a:lnSpc>
                <a:spcPct val="115000"/>
              </a:lnSpc>
              <a:spcBef>
                <a:spcPts val="0"/>
              </a:spcBef>
              <a:spcAft>
                <a:spcPts val="0"/>
              </a:spcAft>
              <a:buClr>
                <a:srgbClr val="000000"/>
              </a:buClr>
              <a:buSzPts val="1400"/>
              <a:buFont typeface="Catamaran"/>
              <a:buChar char="➢"/>
            </a:pPr>
            <a:r>
              <a:rPr lang="es" u="sng">
                <a:latin typeface="Catamaran"/>
                <a:ea typeface="Catamaran"/>
                <a:cs typeface="Catamaran"/>
                <a:sym typeface="Catamaran"/>
              </a:rPr>
              <a:t>Cons:</a:t>
            </a:r>
            <a:r>
              <a:rPr lang="es">
                <a:latin typeface="Catamaran"/>
                <a:ea typeface="Catamaran"/>
                <a:cs typeface="Catamaran"/>
                <a:sym typeface="Catamaran"/>
              </a:rPr>
              <a:t> More expensive than standard trash bags</a:t>
            </a:r>
            <a:endParaRPr>
              <a:latin typeface="Catamaran"/>
              <a:ea typeface="Catamaran"/>
              <a:cs typeface="Catamaran"/>
              <a:sym typeface="Catamaran"/>
            </a:endParaRPr>
          </a:p>
          <a:p>
            <a:pPr indent="-317500" lvl="0" marL="457200" rtl="0" algn="l">
              <a:lnSpc>
                <a:spcPct val="115000"/>
              </a:lnSpc>
              <a:spcBef>
                <a:spcPts val="0"/>
              </a:spcBef>
              <a:spcAft>
                <a:spcPts val="0"/>
              </a:spcAft>
              <a:buClr>
                <a:srgbClr val="000000"/>
              </a:buClr>
              <a:buSzPts val="1400"/>
              <a:buFont typeface="Source Code Pro"/>
              <a:buChar char="❖"/>
            </a:pPr>
            <a:r>
              <a:rPr lang="es">
                <a:latin typeface="Catamaran"/>
                <a:ea typeface="Catamaran"/>
                <a:cs typeface="Catamaran"/>
                <a:sym typeface="Catamaran"/>
              </a:rPr>
              <a:t>Trash Bin Deodorizers - There are products on the market used to deodorize trash bins</a:t>
            </a:r>
            <a:endParaRPr>
              <a:latin typeface="Catamaran"/>
              <a:ea typeface="Catamaran"/>
              <a:cs typeface="Catamaran"/>
              <a:sym typeface="Catamaran"/>
            </a:endParaRPr>
          </a:p>
          <a:p>
            <a:pPr indent="-317500" lvl="1" marL="914400" rtl="0" algn="l">
              <a:lnSpc>
                <a:spcPct val="115000"/>
              </a:lnSpc>
              <a:spcBef>
                <a:spcPts val="0"/>
              </a:spcBef>
              <a:spcAft>
                <a:spcPts val="0"/>
              </a:spcAft>
              <a:buClr>
                <a:srgbClr val="000000"/>
              </a:buClr>
              <a:buSzPts val="1400"/>
              <a:buFont typeface="Catamaran"/>
              <a:buChar char="➢"/>
            </a:pPr>
            <a:r>
              <a:rPr lang="es" u="sng">
                <a:latin typeface="Catamaran"/>
                <a:ea typeface="Catamaran"/>
                <a:cs typeface="Catamaran"/>
                <a:sym typeface="Catamaran"/>
              </a:rPr>
              <a:t>Pros:</a:t>
            </a:r>
            <a:r>
              <a:rPr lang="es">
                <a:latin typeface="Catamaran"/>
                <a:ea typeface="Catamaran"/>
                <a:cs typeface="Catamaran"/>
                <a:sym typeface="Catamaran"/>
              </a:rPr>
              <a:t> Mitigates the smell issue </a:t>
            </a:r>
            <a:endParaRPr>
              <a:latin typeface="Catamaran"/>
              <a:ea typeface="Catamaran"/>
              <a:cs typeface="Catamaran"/>
              <a:sym typeface="Catamaran"/>
            </a:endParaRPr>
          </a:p>
          <a:p>
            <a:pPr indent="-317500" lvl="1" marL="914400" rtl="0" algn="l">
              <a:lnSpc>
                <a:spcPct val="115000"/>
              </a:lnSpc>
              <a:spcBef>
                <a:spcPts val="0"/>
              </a:spcBef>
              <a:spcAft>
                <a:spcPts val="0"/>
              </a:spcAft>
              <a:buClr>
                <a:srgbClr val="000000"/>
              </a:buClr>
              <a:buSzPts val="1400"/>
              <a:buFont typeface="Catamaran"/>
              <a:buChar char="➢"/>
            </a:pPr>
            <a:r>
              <a:rPr lang="es" u="sng">
                <a:latin typeface="Catamaran"/>
                <a:ea typeface="Catamaran"/>
                <a:cs typeface="Catamaran"/>
                <a:sym typeface="Catamaran"/>
              </a:rPr>
              <a:t>Cons:</a:t>
            </a:r>
            <a:r>
              <a:rPr lang="es">
                <a:latin typeface="Catamaran"/>
                <a:ea typeface="Catamaran"/>
                <a:cs typeface="Catamaran"/>
                <a:sym typeface="Catamaran"/>
              </a:rPr>
              <a:t> Only effective when bin owner decides to use it</a:t>
            </a:r>
            <a:endParaRPr>
              <a:latin typeface="Catamaran"/>
              <a:ea typeface="Catamaran"/>
              <a:cs typeface="Catamaran"/>
              <a:sym typeface="Catamaran"/>
            </a:endParaRPr>
          </a:p>
          <a:p>
            <a:pPr indent="-317500" lvl="0" marL="457200" rtl="0" algn="l">
              <a:lnSpc>
                <a:spcPct val="115000"/>
              </a:lnSpc>
              <a:spcBef>
                <a:spcPts val="0"/>
              </a:spcBef>
              <a:spcAft>
                <a:spcPts val="0"/>
              </a:spcAft>
              <a:buClr>
                <a:srgbClr val="000000"/>
              </a:buClr>
              <a:buSzPts val="1400"/>
              <a:buFont typeface="Source Code Pro"/>
              <a:buChar char="❖"/>
            </a:pPr>
            <a:r>
              <a:rPr lang="es">
                <a:latin typeface="Catamaran"/>
                <a:ea typeface="Catamaran"/>
                <a:cs typeface="Catamaran"/>
                <a:sym typeface="Catamaran"/>
              </a:rPr>
              <a:t>Local Community Regulations - Many local communities have rules about where and when one can put their trash</a:t>
            </a:r>
            <a:endParaRPr>
              <a:latin typeface="Catamaran"/>
              <a:ea typeface="Catamaran"/>
              <a:cs typeface="Catamaran"/>
              <a:sym typeface="Catamaran"/>
            </a:endParaRPr>
          </a:p>
          <a:p>
            <a:pPr indent="-317500" lvl="1" marL="914400" rtl="0" algn="l">
              <a:lnSpc>
                <a:spcPct val="115000"/>
              </a:lnSpc>
              <a:spcBef>
                <a:spcPts val="0"/>
              </a:spcBef>
              <a:spcAft>
                <a:spcPts val="0"/>
              </a:spcAft>
              <a:buClr>
                <a:srgbClr val="000000"/>
              </a:buClr>
              <a:buSzPts val="1400"/>
              <a:buFont typeface="Catamaran"/>
              <a:buChar char="➢"/>
            </a:pPr>
            <a:r>
              <a:rPr lang="es" u="sng">
                <a:latin typeface="Catamaran"/>
                <a:ea typeface="Catamaran"/>
                <a:cs typeface="Catamaran"/>
                <a:sym typeface="Catamaran"/>
              </a:rPr>
              <a:t>Pros:</a:t>
            </a:r>
            <a:r>
              <a:rPr lang="es">
                <a:latin typeface="Catamaran"/>
                <a:ea typeface="Catamaran"/>
                <a:cs typeface="Catamaran"/>
                <a:sym typeface="Catamaran"/>
              </a:rPr>
              <a:t> Prevents trash from being on the street constantly</a:t>
            </a:r>
            <a:endParaRPr>
              <a:latin typeface="Catamaran"/>
              <a:ea typeface="Catamaran"/>
              <a:cs typeface="Catamaran"/>
              <a:sym typeface="Catamaran"/>
            </a:endParaRPr>
          </a:p>
          <a:p>
            <a:pPr indent="-317500" lvl="1" marL="914400" rtl="0" algn="l">
              <a:lnSpc>
                <a:spcPct val="115000"/>
              </a:lnSpc>
              <a:spcBef>
                <a:spcPts val="0"/>
              </a:spcBef>
              <a:spcAft>
                <a:spcPts val="0"/>
              </a:spcAft>
              <a:buClr>
                <a:srgbClr val="000000"/>
              </a:buClr>
              <a:buSzPts val="1400"/>
              <a:buFont typeface="Catamaran"/>
              <a:buChar char="➢"/>
            </a:pPr>
            <a:r>
              <a:rPr lang="es" u="sng">
                <a:latin typeface="Catamaran"/>
                <a:ea typeface="Catamaran"/>
                <a:cs typeface="Catamaran"/>
                <a:sym typeface="Catamaran"/>
              </a:rPr>
              <a:t>Cons:</a:t>
            </a:r>
            <a:r>
              <a:rPr lang="es">
                <a:latin typeface="Catamaran"/>
                <a:ea typeface="Catamaran"/>
                <a:cs typeface="Catamaran"/>
                <a:sym typeface="Catamaran"/>
              </a:rPr>
              <a:t> Not heavily enforceable, doesn’t prevent odor problem in the time and place trash is permitted to be</a:t>
            </a:r>
            <a:endParaRPr>
              <a:latin typeface="Catamaran"/>
              <a:ea typeface="Catamaran"/>
              <a:cs typeface="Catamaran"/>
              <a:sym typeface="Catamaran"/>
            </a:endParaRPr>
          </a:p>
          <a:p>
            <a:pPr indent="-317500" lvl="0" marL="457200" rtl="0" algn="l">
              <a:lnSpc>
                <a:spcPct val="115000"/>
              </a:lnSpc>
              <a:spcBef>
                <a:spcPts val="0"/>
              </a:spcBef>
              <a:spcAft>
                <a:spcPts val="0"/>
              </a:spcAft>
              <a:buClr>
                <a:srgbClr val="000000"/>
              </a:buClr>
              <a:buSzPts val="1400"/>
              <a:buFont typeface="Source Code Pro"/>
              <a:buChar char="❖"/>
            </a:pPr>
            <a:r>
              <a:rPr lang="es">
                <a:latin typeface="Catamaran"/>
                <a:ea typeface="Catamaran"/>
                <a:cs typeface="Catamaran"/>
                <a:sym typeface="Catamaran"/>
              </a:rPr>
              <a:t>Waste Reduction Advertisement Campaigns - Some governments have implemented advertising to encourage citizens to reduce the amount of waste they produce</a:t>
            </a:r>
            <a:endParaRPr>
              <a:latin typeface="Catamaran"/>
              <a:ea typeface="Catamaran"/>
              <a:cs typeface="Catamaran"/>
              <a:sym typeface="Catamaran"/>
            </a:endParaRPr>
          </a:p>
          <a:p>
            <a:pPr indent="-317500" lvl="1" marL="914400" rtl="0" algn="l">
              <a:lnSpc>
                <a:spcPct val="115000"/>
              </a:lnSpc>
              <a:spcBef>
                <a:spcPts val="0"/>
              </a:spcBef>
              <a:spcAft>
                <a:spcPts val="0"/>
              </a:spcAft>
              <a:buClr>
                <a:srgbClr val="000000"/>
              </a:buClr>
              <a:buSzPts val="1400"/>
              <a:buFont typeface="Catamaran"/>
              <a:buChar char="➢"/>
            </a:pPr>
            <a:r>
              <a:rPr lang="es" u="sng">
                <a:latin typeface="Catamaran"/>
                <a:ea typeface="Catamaran"/>
                <a:cs typeface="Catamaran"/>
                <a:sym typeface="Catamaran"/>
              </a:rPr>
              <a:t>Pros:</a:t>
            </a:r>
            <a:r>
              <a:rPr lang="es">
                <a:latin typeface="Catamaran"/>
                <a:ea typeface="Catamaran"/>
                <a:cs typeface="Catamaran"/>
                <a:sym typeface="Catamaran"/>
              </a:rPr>
              <a:t> Helps cut off odor issue at its source by encouraging people to produce less waste</a:t>
            </a:r>
            <a:endParaRPr>
              <a:latin typeface="Catamaran"/>
              <a:ea typeface="Catamaran"/>
              <a:cs typeface="Catamaran"/>
              <a:sym typeface="Catamaran"/>
            </a:endParaRPr>
          </a:p>
          <a:p>
            <a:pPr indent="-317500" lvl="1" marL="914400" rtl="0" algn="l">
              <a:lnSpc>
                <a:spcPct val="115000"/>
              </a:lnSpc>
              <a:spcBef>
                <a:spcPts val="0"/>
              </a:spcBef>
              <a:spcAft>
                <a:spcPts val="0"/>
              </a:spcAft>
              <a:buClr>
                <a:srgbClr val="000000"/>
              </a:buClr>
              <a:buSzPts val="1400"/>
              <a:buFont typeface="Catamaran"/>
              <a:buChar char="➢"/>
            </a:pPr>
            <a:r>
              <a:rPr lang="es" u="sng">
                <a:latin typeface="Catamaran"/>
                <a:ea typeface="Catamaran"/>
                <a:cs typeface="Catamaran"/>
                <a:sym typeface="Catamaran"/>
              </a:rPr>
              <a:t>Cons:</a:t>
            </a:r>
            <a:r>
              <a:rPr lang="es">
                <a:latin typeface="Catamaran"/>
                <a:ea typeface="Catamaran"/>
                <a:cs typeface="Catamaran"/>
                <a:sym typeface="Catamaran"/>
              </a:rPr>
              <a:t> Effectiveness is unknown, not strongly advertised</a:t>
            </a:r>
            <a:endParaRPr>
              <a:latin typeface="Catamaran"/>
              <a:ea typeface="Catamaran"/>
              <a:cs typeface="Catamaran"/>
              <a:sym typeface="Catamaran"/>
            </a:endParaRPr>
          </a:p>
          <a:p>
            <a:pPr indent="-317500" lvl="0" marL="457200" rtl="0" algn="l">
              <a:lnSpc>
                <a:spcPct val="115000"/>
              </a:lnSpc>
              <a:spcBef>
                <a:spcPts val="0"/>
              </a:spcBef>
              <a:spcAft>
                <a:spcPts val="0"/>
              </a:spcAft>
              <a:buClr>
                <a:srgbClr val="000000"/>
              </a:buClr>
              <a:buSzPts val="1400"/>
              <a:buFont typeface="Source Code Pro"/>
              <a:buChar char="❖"/>
            </a:pPr>
            <a:r>
              <a:rPr lang="es">
                <a:latin typeface="Catamaran"/>
                <a:ea typeface="Catamaran"/>
                <a:cs typeface="Catamaran"/>
                <a:sym typeface="Catamaran"/>
              </a:rPr>
              <a:t>Composting - Some consumers choose to compost much of their waste</a:t>
            </a:r>
            <a:endParaRPr>
              <a:latin typeface="Catamaran"/>
              <a:ea typeface="Catamaran"/>
              <a:cs typeface="Catamaran"/>
              <a:sym typeface="Catamaran"/>
            </a:endParaRPr>
          </a:p>
          <a:p>
            <a:pPr indent="-317500" lvl="1" marL="914400" rtl="0" algn="l">
              <a:lnSpc>
                <a:spcPct val="115000"/>
              </a:lnSpc>
              <a:spcBef>
                <a:spcPts val="0"/>
              </a:spcBef>
              <a:spcAft>
                <a:spcPts val="0"/>
              </a:spcAft>
              <a:buClr>
                <a:srgbClr val="000000"/>
              </a:buClr>
              <a:buSzPts val="1400"/>
              <a:buFont typeface="Catamaran"/>
              <a:buChar char="➢"/>
            </a:pPr>
            <a:r>
              <a:rPr lang="es" u="sng">
                <a:latin typeface="Catamaran"/>
                <a:ea typeface="Catamaran"/>
                <a:cs typeface="Catamaran"/>
                <a:sym typeface="Catamaran"/>
              </a:rPr>
              <a:t>Pros:</a:t>
            </a:r>
            <a:r>
              <a:rPr lang="es">
                <a:latin typeface="Catamaran"/>
                <a:ea typeface="Catamaran"/>
                <a:cs typeface="Catamaran"/>
                <a:sym typeface="Catamaran"/>
              </a:rPr>
              <a:t> Less waste makes it to the trash can and thus onto the street</a:t>
            </a:r>
            <a:endParaRPr>
              <a:latin typeface="Catamaran"/>
              <a:ea typeface="Catamaran"/>
              <a:cs typeface="Catamaran"/>
              <a:sym typeface="Catamaran"/>
            </a:endParaRPr>
          </a:p>
          <a:p>
            <a:pPr indent="-317500" lvl="1" marL="914400" rtl="0" algn="l">
              <a:lnSpc>
                <a:spcPct val="115000"/>
              </a:lnSpc>
              <a:spcBef>
                <a:spcPts val="0"/>
              </a:spcBef>
              <a:spcAft>
                <a:spcPts val="0"/>
              </a:spcAft>
              <a:buClr>
                <a:srgbClr val="000000"/>
              </a:buClr>
              <a:buSzPts val="1400"/>
              <a:buFont typeface="Catamaran"/>
              <a:buChar char="➢"/>
            </a:pPr>
            <a:r>
              <a:rPr lang="es" u="sng">
                <a:latin typeface="Catamaran"/>
                <a:ea typeface="Catamaran"/>
                <a:cs typeface="Catamaran"/>
                <a:sym typeface="Catamaran"/>
              </a:rPr>
              <a:t>Cons:</a:t>
            </a:r>
            <a:r>
              <a:rPr lang="es">
                <a:latin typeface="Catamaran"/>
                <a:ea typeface="Catamaran"/>
                <a:cs typeface="Catamaran"/>
                <a:sym typeface="Catamaran"/>
              </a:rPr>
              <a:t> Simply relocates the smell issue, may attract animals/pests</a:t>
            </a:r>
            <a:endParaRPr>
              <a:latin typeface="Catamaran"/>
              <a:ea typeface="Catamaran"/>
              <a:cs typeface="Catamaran"/>
              <a:sym typeface="Catamaran"/>
            </a:endParaRPr>
          </a:p>
        </p:txBody>
      </p:sp>
      <p:sp>
        <p:nvSpPr>
          <p:cNvPr id="426" name="Google Shape;426;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48"/>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CURRENT SOLUTIONS</a:t>
            </a:r>
            <a:endParaRPr/>
          </a:p>
        </p:txBody>
      </p:sp>
      <p:sp>
        <p:nvSpPr>
          <p:cNvPr id="432" name="Google Shape;432;p48"/>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8"/>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8"/>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435" name="Google Shape;435;p48"/>
          <p:cNvSpPr txBox="1"/>
          <p:nvPr/>
        </p:nvSpPr>
        <p:spPr>
          <a:xfrm>
            <a:off x="311700" y="1228675"/>
            <a:ext cx="6013500" cy="3409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Font typeface="Catamaran"/>
              <a:buChar char="❖"/>
            </a:pPr>
            <a:r>
              <a:rPr lang="es">
                <a:latin typeface="Catamaran"/>
                <a:ea typeface="Catamaran"/>
                <a:cs typeface="Catamaran"/>
                <a:sym typeface="Catamaran"/>
              </a:rPr>
              <a:t>Trash Bin Deodorizer Products</a:t>
            </a:r>
            <a:endParaRPr>
              <a:latin typeface="Catamaran"/>
              <a:ea typeface="Catamaran"/>
              <a:cs typeface="Catamaran"/>
              <a:sym typeface="Catamaran"/>
            </a:endParaRPr>
          </a:p>
          <a:p>
            <a:pPr indent="-317500" lvl="1" marL="914400" rtl="0" algn="l">
              <a:lnSpc>
                <a:spcPct val="150000"/>
              </a:lnSpc>
              <a:spcBef>
                <a:spcPts val="0"/>
              </a:spcBef>
              <a:spcAft>
                <a:spcPts val="0"/>
              </a:spcAft>
              <a:buClr>
                <a:srgbClr val="000000"/>
              </a:buClr>
              <a:buSzPts val="1400"/>
              <a:buFont typeface="Catamaran"/>
              <a:buChar char="➢"/>
            </a:pPr>
            <a:r>
              <a:rPr lang="es">
                <a:latin typeface="Catamaran"/>
                <a:ea typeface="Catamaran"/>
                <a:cs typeface="Catamaran"/>
                <a:sym typeface="Catamaran"/>
              </a:rPr>
              <a:t>Arm &amp; Hammer</a:t>
            </a:r>
            <a:endParaRPr>
              <a:latin typeface="Catamaran"/>
              <a:ea typeface="Catamaran"/>
              <a:cs typeface="Catamaran"/>
              <a:sym typeface="Catamaran"/>
            </a:endParaRPr>
          </a:p>
          <a:p>
            <a:pPr indent="-317500" lvl="1" marL="914400" rtl="0" algn="l">
              <a:lnSpc>
                <a:spcPct val="150000"/>
              </a:lnSpc>
              <a:spcBef>
                <a:spcPts val="0"/>
              </a:spcBef>
              <a:spcAft>
                <a:spcPts val="0"/>
              </a:spcAft>
              <a:buClr>
                <a:srgbClr val="000000"/>
              </a:buClr>
              <a:buSzPts val="1400"/>
              <a:buFont typeface="Catamaran"/>
              <a:buChar char="➢"/>
            </a:pPr>
            <a:r>
              <a:rPr lang="es">
                <a:latin typeface="Catamaran"/>
                <a:ea typeface="Catamaran"/>
                <a:cs typeface="Catamaran"/>
                <a:sym typeface="Catamaran"/>
              </a:rPr>
              <a:t>Rubbermaid</a:t>
            </a:r>
            <a:endParaRPr>
              <a:latin typeface="Catamaran"/>
              <a:ea typeface="Catamaran"/>
              <a:cs typeface="Catamaran"/>
              <a:sym typeface="Catamaran"/>
            </a:endParaRPr>
          </a:p>
          <a:p>
            <a:pPr indent="-317500" lvl="0" marL="457200" rtl="0" algn="l">
              <a:lnSpc>
                <a:spcPct val="150000"/>
              </a:lnSpc>
              <a:spcBef>
                <a:spcPts val="0"/>
              </a:spcBef>
              <a:spcAft>
                <a:spcPts val="0"/>
              </a:spcAft>
              <a:buClr>
                <a:srgbClr val="000000"/>
              </a:buClr>
              <a:buSzPts val="1400"/>
              <a:buFont typeface="Catamaran"/>
              <a:buChar char="❖"/>
            </a:pPr>
            <a:r>
              <a:rPr lang="es">
                <a:latin typeface="Catamaran"/>
                <a:ea typeface="Catamaran"/>
                <a:cs typeface="Catamaran"/>
                <a:sym typeface="Catamaran"/>
              </a:rPr>
              <a:t>Local Community Regulations</a:t>
            </a:r>
            <a:endParaRPr>
              <a:latin typeface="Catamaran"/>
              <a:ea typeface="Catamaran"/>
              <a:cs typeface="Catamaran"/>
              <a:sym typeface="Catamaran"/>
            </a:endParaRPr>
          </a:p>
          <a:p>
            <a:pPr indent="-317500" lvl="0" marL="457200" rtl="0" algn="l">
              <a:lnSpc>
                <a:spcPct val="150000"/>
              </a:lnSpc>
              <a:spcBef>
                <a:spcPts val="0"/>
              </a:spcBef>
              <a:spcAft>
                <a:spcPts val="0"/>
              </a:spcAft>
              <a:buClr>
                <a:srgbClr val="000000"/>
              </a:buClr>
              <a:buSzPts val="1400"/>
              <a:buFont typeface="Catamaran"/>
              <a:buChar char="❖"/>
            </a:pPr>
            <a:r>
              <a:rPr lang="es">
                <a:latin typeface="Catamaran"/>
                <a:ea typeface="Catamaran"/>
                <a:cs typeface="Catamaran"/>
                <a:sym typeface="Catamaran"/>
              </a:rPr>
              <a:t>Waste Reduction Advertisement Campaigns</a:t>
            </a:r>
            <a:endParaRPr>
              <a:latin typeface="Catamaran"/>
              <a:ea typeface="Catamaran"/>
              <a:cs typeface="Catamaran"/>
              <a:sym typeface="Catamaran"/>
            </a:endParaRPr>
          </a:p>
          <a:p>
            <a:pPr indent="-317500" lvl="0" marL="457200" rtl="0" algn="l">
              <a:lnSpc>
                <a:spcPct val="150000"/>
              </a:lnSpc>
              <a:spcBef>
                <a:spcPts val="0"/>
              </a:spcBef>
              <a:spcAft>
                <a:spcPts val="0"/>
              </a:spcAft>
              <a:buClr>
                <a:srgbClr val="000000"/>
              </a:buClr>
              <a:buSzPts val="1400"/>
              <a:buFont typeface="Catamaran"/>
              <a:buChar char="❖"/>
            </a:pPr>
            <a:r>
              <a:rPr lang="es">
                <a:latin typeface="Catamaran"/>
                <a:ea typeface="Catamaran"/>
                <a:cs typeface="Catamaran"/>
                <a:sym typeface="Catamaran"/>
              </a:rPr>
              <a:t>Composting</a:t>
            </a:r>
            <a:endParaRPr>
              <a:latin typeface="Catamaran"/>
              <a:ea typeface="Catamaran"/>
              <a:cs typeface="Catamaran"/>
              <a:sym typeface="Catamaran"/>
            </a:endParaRPr>
          </a:p>
          <a:p>
            <a:pPr indent="-317500" lvl="0" marL="457200" rtl="0" algn="l">
              <a:lnSpc>
                <a:spcPct val="150000"/>
              </a:lnSpc>
              <a:spcBef>
                <a:spcPts val="0"/>
              </a:spcBef>
              <a:spcAft>
                <a:spcPts val="0"/>
              </a:spcAft>
              <a:buClr>
                <a:srgbClr val="000000"/>
              </a:buClr>
              <a:buSzPts val="1400"/>
              <a:buFont typeface="Catamaran"/>
              <a:buChar char="❖"/>
            </a:pPr>
            <a:r>
              <a:rPr lang="es">
                <a:latin typeface="Catamaran"/>
                <a:ea typeface="Catamaran"/>
                <a:cs typeface="Catamaran"/>
                <a:sym typeface="Catamaran"/>
              </a:rPr>
              <a:t>Odor Absorbing Trash Bags</a:t>
            </a:r>
            <a:endParaRPr>
              <a:latin typeface="Catamaran"/>
              <a:ea typeface="Catamaran"/>
              <a:cs typeface="Catamaran"/>
              <a:sym typeface="Catamaran"/>
            </a:endParaRPr>
          </a:p>
          <a:p>
            <a:pPr indent="-317500" lvl="1" marL="914400" rtl="0" algn="l">
              <a:lnSpc>
                <a:spcPct val="150000"/>
              </a:lnSpc>
              <a:spcBef>
                <a:spcPts val="0"/>
              </a:spcBef>
              <a:spcAft>
                <a:spcPts val="0"/>
              </a:spcAft>
              <a:buClr>
                <a:srgbClr val="000000"/>
              </a:buClr>
              <a:buSzPts val="1400"/>
              <a:buFont typeface="Catamaran"/>
              <a:buChar char="➢"/>
            </a:pPr>
            <a:r>
              <a:rPr lang="es">
                <a:latin typeface="Catamaran"/>
                <a:ea typeface="Catamaran"/>
                <a:cs typeface="Catamaran"/>
                <a:sym typeface="Catamaran"/>
              </a:rPr>
              <a:t>Hefty</a:t>
            </a:r>
            <a:endParaRPr>
              <a:latin typeface="Catamaran"/>
              <a:ea typeface="Catamaran"/>
              <a:cs typeface="Catamaran"/>
              <a:sym typeface="Catamaran"/>
            </a:endParaRPr>
          </a:p>
          <a:p>
            <a:pPr indent="-317500" lvl="1" marL="914400" rtl="0" algn="l">
              <a:lnSpc>
                <a:spcPct val="150000"/>
              </a:lnSpc>
              <a:spcBef>
                <a:spcPts val="0"/>
              </a:spcBef>
              <a:spcAft>
                <a:spcPts val="0"/>
              </a:spcAft>
              <a:buClr>
                <a:srgbClr val="000000"/>
              </a:buClr>
              <a:buSzPts val="1400"/>
              <a:buFont typeface="Catamaran"/>
              <a:buChar char="➢"/>
            </a:pPr>
            <a:r>
              <a:rPr lang="es">
                <a:latin typeface="Catamaran"/>
                <a:ea typeface="Catamaran"/>
                <a:cs typeface="Catamaran"/>
                <a:sym typeface="Catamaran"/>
              </a:rPr>
              <a:t>Glad</a:t>
            </a:r>
            <a:endParaRPr>
              <a:latin typeface="Catamaran"/>
              <a:ea typeface="Catamaran"/>
              <a:cs typeface="Catamaran"/>
              <a:sym typeface="Catamaran"/>
            </a:endParaRPr>
          </a:p>
        </p:txBody>
      </p:sp>
      <p:pic>
        <p:nvPicPr>
          <p:cNvPr id="436" name="Google Shape;436;p48"/>
          <p:cNvPicPr preferRelativeResize="0"/>
          <p:nvPr/>
        </p:nvPicPr>
        <p:blipFill>
          <a:blip r:embed="rId3">
            <a:alphaModFix/>
          </a:blip>
          <a:stretch>
            <a:fillRect/>
          </a:stretch>
        </p:blipFill>
        <p:spPr>
          <a:xfrm>
            <a:off x="3842700" y="3250275"/>
            <a:ext cx="1458581" cy="1507700"/>
          </a:xfrm>
          <a:prstGeom prst="rect">
            <a:avLst/>
          </a:prstGeom>
          <a:noFill/>
          <a:ln>
            <a:noFill/>
          </a:ln>
        </p:spPr>
      </p:pic>
      <p:pic>
        <p:nvPicPr>
          <p:cNvPr id="437" name="Google Shape;437;p48"/>
          <p:cNvPicPr preferRelativeResize="0"/>
          <p:nvPr/>
        </p:nvPicPr>
        <p:blipFill>
          <a:blip r:embed="rId4">
            <a:alphaModFix/>
          </a:blip>
          <a:stretch>
            <a:fillRect/>
          </a:stretch>
        </p:blipFill>
        <p:spPr>
          <a:xfrm>
            <a:off x="4130275" y="278225"/>
            <a:ext cx="1031625" cy="2196770"/>
          </a:xfrm>
          <a:prstGeom prst="rect">
            <a:avLst/>
          </a:prstGeom>
          <a:noFill/>
          <a:ln>
            <a:noFill/>
          </a:ln>
        </p:spPr>
      </p:pic>
      <p:pic>
        <p:nvPicPr>
          <p:cNvPr id="438" name="Google Shape;438;p48"/>
          <p:cNvPicPr preferRelativeResize="0"/>
          <p:nvPr/>
        </p:nvPicPr>
        <p:blipFill>
          <a:blip r:embed="rId5">
            <a:alphaModFix/>
          </a:blip>
          <a:stretch>
            <a:fillRect/>
          </a:stretch>
        </p:blipFill>
        <p:spPr>
          <a:xfrm>
            <a:off x="5588853" y="388300"/>
            <a:ext cx="2084650" cy="3102650"/>
          </a:xfrm>
          <a:prstGeom prst="rect">
            <a:avLst/>
          </a:prstGeom>
          <a:noFill/>
          <a:ln>
            <a:noFill/>
          </a:ln>
        </p:spPr>
      </p:pic>
      <p:grpSp>
        <p:nvGrpSpPr>
          <p:cNvPr id="439" name="Google Shape;439;p48"/>
          <p:cNvGrpSpPr/>
          <p:nvPr/>
        </p:nvGrpSpPr>
        <p:grpSpPr>
          <a:xfrm>
            <a:off x="3122428" y="1768302"/>
            <a:ext cx="732364" cy="243161"/>
            <a:chOff x="4793200" y="1980625"/>
            <a:chExt cx="69450" cy="28350"/>
          </a:xfrm>
        </p:grpSpPr>
        <p:sp>
          <p:nvSpPr>
            <p:cNvPr id="440" name="Google Shape;440;p48"/>
            <p:cNvSpPr/>
            <p:nvPr/>
          </p:nvSpPr>
          <p:spPr>
            <a:xfrm>
              <a:off x="4821325" y="1980625"/>
              <a:ext cx="41325" cy="28350"/>
            </a:xfrm>
            <a:custGeom>
              <a:rect b="b" l="l" r="r" t="t"/>
              <a:pathLst>
                <a:path extrusionOk="0" h="1134" w="1653">
                  <a:moveTo>
                    <a:pt x="679" y="1"/>
                  </a:moveTo>
                  <a:lnTo>
                    <a:pt x="1112" y="434"/>
                  </a:lnTo>
                  <a:lnTo>
                    <a:pt x="1" y="434"/>
                  </a:lnTo>
                  <a:lnTo>
                    <a:pt x="1" y="701"/>
                  </a:lnTo>
                  <a:lnTo>
                    <a:pt x="1112" y="701"/>
                  </a:lnTo>
                  <a:lnTo>
                    <a:pt x="679" y="1133"/>
                  </a:lnTo>
                  <a:lnTo>
                    <a:pt x="1090" y="1133"/>
                  </a:lnTo>
                  <a:lnTo>
                    <a:pt x="1652" y="564"/>
                  </a:lnTo>
                  <a:lnTo>
                    <a:pt x="10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8"/>
            <p:cNvSpPr/>
            <p:nvPr/>
          </p:nvSpPr>
          <p:spPr>
            <a:xfrm>
              <a:off x="4804925" y="1991450"/>
              <a:ext cx="10675" cy="6700"/>
            </a:xfrm>
            <a:custGeom>
              <a:rect b="b" l="l" r="r" t="t"/>
              <a:pathLst>
                <a:path extrusionOk="0" h="268" w="427">
                  <a:moveTo>
                    <a:pt x="1" y="1"/>
                  </a:moveTo>
                  <a:lnTo>
                    <a:pt x="1" y="268"/>
                  </a:lnTo>
                  <a:lnTo>
                    <a:pt x="426" y="268"/>
                  </a:lnTo>
                  <a:lnTo>
                    <a:pt x="4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8"/>
            <p:cNvSpPr/>
            <p:nvPr/>
          </p:nvSpPr>
          <p:spPr>
            <a:xfrm>
              <a:off x="4793200" y="1991450"/>
              <a:ext cx="5625" cy="6700"/>
            </a:xfrm>
            <a:custGeom>
              <a:rect b="b" l="l" r="r" t="t"/>
              <a:pathLst>
                <a:path extrusionOk="0" h="268" w="225">
                  <a:moveTo>
                    <a:pt x="1" y="1"/>
                  </a:moveTo>
                  <a:lnTo>
                    <a:pt x="1" y="268"/>
                  </a:lnTo>
                  <a:lnTo>
                    <a:pt x="224" y="268"/>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48"/>
          <p:cNvGrpSpPr/>
          <p:nvPr/>
        </p:nvGrpSpPr>
        <p:grpSpPr>
          <a:xfrm>
            <a:off x="2904578" y="3781952"/>
            <a:ext cx="732364" cy="243161"/>
            <a:chOff x="4793200" y="1980625"/>
            <a:chExt cx="69450" cy="28350"/>
          </a:xfrm>
        </p:grpSpPr>
        <p:sp>
          <p:nvSpPr>
            <p:cNvPr id="444" name="Google Shape;444;p48"/>
            <p:cNvSpPr/>
            <p:nvPr/>
          </p:nvSpPr>
          <p:spPr>
            <a:xfrm>
              <a:off x="4821325" y="1980625"/>
              <a:ext cx="41325" cy="28350"/>
            </a:xfrm>
            <a:custGeom>
              <a:rect b="b" l="l" r="r" t="t"/>
              <a:pathLst>
                <a:path extrusionOk="0" h="1134" w="1653">
                  <a:moveTo>
                    <a:pt x="679" y="1"/>
                  </a:moveTo>
                  <a:lnTo>
                    <a:pt x="1112" y="434"/>
                  </a:lnTo>
                  <a:lnTo>
                    <a:pt x="1" y="434"/>
                  </a:lnTo>
                  <a:lnTo>
                    <a:pt x="1" y="701"/>
                  </a:lnTo>
                  <a:lnTo>
                    <a:pt x="1112" y="701"/>
                  </a:lnTo>
                  <a:lnTo>
                    <a:pt x="679" y="1133"/>
                  </a:lnTo>
                  <a:lnTo>
                    <a:pt x="1090" y="1133"/>
                  </a:lnTo>
                  <a:lnTo>
                    <a:pt x="1652" y="564"/>
                  </a:lnTo>
                  <a:lnTo>
                    <a:pt x="10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8"/>
            <p:cNvSpPr/>
            <p:nvPr/>
          </p:nvSpPr>
          <p:spPr>
            <a:xfrm>
              <a:off x="4804925" y="1991450"/>
              <a:ext cx="10675" cy="6700"/>
            </a:xfrm>
            <a:custGeom>
              <a:rect b="b" l="l" r="r" t="t"/>
              <a:pathLst>
                <a:path extrusionOk="0" h="268" w="427">
                  <a:moveTo>
                    <a:pt x="1" y="1"/>
                  </a:moveTo>
                  <a:lnTo>
                    <a:pt x="1" y="268"/>
                  </a:lnTo>
                  <a:lnTo>
                    <a:pt x="426" y="268"/>
                  </a:lnTo>
                  <a:lnTo>
                    <a:pt x="4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8"/>
            <p:cNvSpPr/>
            <p:nvPr/>
          </p:nvSpPr>
          <p:spPr>
            <a:xfrm>
              <a:off x="4793200" y="1991450"/>
              <a:ext cx="5625" cy="6700"/>
            </a:xfrm>
            <a:custGeom>
              <a:rect b="b" l="l" r="r" t="t"/>
              <a:pathLst>
                <a:path extrusionOk="0" h="268" w="225">
                  <a:moveTo>
                    <a:pt x="1" y="1"/>
                  </a:moveTo>
                  <a:lnTo>
                    <a:pt x="1" y="268"/>
                  </a:lnTo>
                  <a:lnTo>
                    <a:pt x="224" y="268"/>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48"/>
          <p:cNvGrpSpPr/>
          <p:nvPr/>
        </p:nvGrpSpPr>
        <p:grpSpPr>
          <a:xfrm>
            <a:off x="4269405" y="2682702"/>
            <a:ext cx="1033166" cy="243161"/>
            <a:chOff x="4793200" y="1980625"/>
            <a:chExt cx="69450" cy="28350"/>
          </a:xfrm>
        </p:grpSpPr>
        <p:sp>
          <p:nvSpPr>
            <p:cNvPr id="448" name="Google Shape;448;p48"/>
            <p:cNvSpPr/>
            <p:nvPr/>
          </p:nvSpPr>
          <p:spPr>
            <a:xfrm>
              <a:off x="4821325" y="1980625"/>
              <a:ext cx="41325" cy="28350"/>
            </a:xfrm>
            <a:custGeom>
              <a:rect b="b" l="l" r="r" t="t"/>
              <a:pathLst>
                <a:path extrusionOk="0" h="1134" w="1653">
                  <a:moveTo>
                    <a:pt x="679" y="1"/>
                  </a:moveTo>
                  <a:lnTo>
                    <a:pt x="1112" y="434"/>
                  </a:lnTo>
                  <a:lnTo>
                    <a:pt x="1" y="434"/>
                  </a:lnTo>
                  <a:lnTo>
                    <a:pt x="1" y="701"/>
                  </a:lnTo>
                  <a:lnTo>
                    <a:pt x="1112" y="701"/>
                  </a:lnTo>
                  <a:lnTo>
                    <a:pt x="679" y="1133"/>
                  </a:lnTo>
                  <a:lnTo>
                    <a:pt x="1090" y="1133"/>
                  </a:lnTo>
                  <a:lnTo>
                    <a:pt x="1652" y="564"/>
                  </a:lnTo>
                  <a:lnTo>
                    <a:pt x="10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8"/>
            <p:cNvSpPr/>
            <p:nvPr/>
          </p:nvSpPr>
          <p:spPr>
            <a:xfrm>
              <a:off x="4804925" y="1991450"/>
              <a:ext cx="10675" cy="6700"/>
            </a:xfrm>
            <a:custGeom>
              <a:rect b="b" l="l" r="r" t="t"/>
              <a:pathLst>
                <a:path extrusionOk="0" h="268" w="427">
                  <a:moveTo>
                    <a:pt x="1" y="1"/>
                  </a:moveTo>
                  <a:lnTo>
                    <a:pt x="1" y="268"/>
                  </a:lnTo>
                  <a:lnTo>
                    <a:pt x="426" y="268"/>
                  </a:lnTo>
                  <a:lnTo>
                    <a:pt x="4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8"/>
            <p:cNvSpPr/>
            <p:nvPr/>
          </p:nvSpPr>
          <p:spPr>
            <a:xfrm>
              <a:off x="4793200" y="1991450"/>
              <a:ext cx="5625" cy="6700"/>
            </a:xfrm>
            <a:custGeom>
              <a:rect b="b" l="l" r="r" t="t"/>
              <a:pathLst>
                <a:path extrusionOk="0" h="268" w="225">
                  <a:moveTo>
                    <a:pt x="1" y="1"/>
                  </a:moveTo>
                  <a:lnTo>
                    <a:pt x="1" y="268"/>
                  </a:lnTo>
                  <a:lnTo>
                    <a:pt x="224" y="268"/>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9"/>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CURRENT SOLUTIONS ANALYSIS MATRIX</a:t>
            </a:r>
            <a:endParaRPr/>
          </a:p>
        </p:txBody>
      </p:sp>
      <p:sp>
        <p:nvSpPr>
          <p:cNvPr id="457" name="Google Shape;457;p49"/>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9"/>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9"/>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graphicFrame>
        <p:nvGraphicFramePr>
          <p:cNvPr id="460" name="Google Shape;460;p49"/>
          <p:cNvGraphicFramePr/>
          <p:nvPr/>
        </p:nvGraphicFramePr>
        <p:xfrm>
          <a:off x="391175" y="725925"/>
          <a:ext cx="3000000" cy="3000000"/>
        </p:xfrm>
        <a:graphic>
          <a:graphicData uri="http://schemas.openxmlformats.org/drawingml/2006/table">
            <a:tbl>
              <a:tblPr>
                <a:noFill/>
                <a:tableStyleId>{1851FCB1-DD67-4C8A-8CEB-C0DAA81271DC}</a:tableStyleId>
              </a:tblPr>
              <a:tblGrid>
                <a:gridCol w="1861750"/>
                <a:gridCol w="1041550"/>
                <a:gridCol w="1001175"/>
                <a:gridCol w="986325"/>
                <a:gridCol w="983100"/>
                <a:gridCol w="1258075"/>
              </a:tblGrid>
              <a:tr h="654075">
                <a:tc>
                  <a:txBody>
                    <a:bodyPr/>
                    <a:lstStyle/>
                    <a:p>
                      <a:pPr indent="0" lvl="0" marL="0" rtl="0" algn="l">
                        <a:spcBef>
                          <a:spcPts val="0"/>
                        </a:spcBef>
                        <a:spcAft>
                          <a:spcPts val="0"/>
                        </a:spcAft>
                        <a:buNone/>
                      </a:pPr>
                      <a:r>
                        <a:rPr lang="es">
                          <a:solidFill>
                            <a:srgbClr val="FFFFFF"/>
                          </a:solidFill>
                          <a:latin typeface="Catamaran"/>
                          <a:ea typeface="Catamaran"/>
                          <a:cs typeface="Catamaran"/>
                          <a:sym typeface="Catamaran"/>
                        </a:rPr>
                        <a:t>Solution/Factor</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c>
                  <a:txBody>
                    <a:bodyPr/>
                    <a:lstStyle/>
                    <a:p>
                      <a:pPr indent="0" lvl="0" marL="0" rtl="0" algn="l">
                        <a:spcBef>
                          <a:spcPts val="0"/>
                        </a:spcBef>
                        <a:spcAft>
                          <a:spcPts val="0"/>
                        </a:spcAft>
                        <a:buNone/>
                      </a:pPr>
                      <a:r>
                        <a:rPr lang="es" sz="1100">
                          <a:solidFill>
                            <a:srgbClr val="FFFFFF"/>
                          </a:solidFill>
                          <a:latin typeface="Catamaran"/>
                          <a:ea typeface="Catamaran"/>
                          <a:cs typeface="Catamaran"/>
                          <a:sym typeface="Catamaran"/>
                        </a:rPr>
                        <a:t>Low Cost</a:t>
                      </a:r>
                      <a:endParaRPr sz="1100">
                        <a:solidFill>
                          <a:srgbClr val="FFFFFF"/>
                        </a:solidFill>
                        <a:latin typeface="Catamaran"/>
                        <a:ea typeface="Catamaran"/>
                        <a:cs typeface="Catamaran"/>
                        <a:sym typeface="Catamaran"/>
                      </a:endParaRPr>
                    </a:p>
                    <a:p>
                      <a:pPr indent="0" lvl="0" marL="0" rtl="0" algn="l">
                        <a:spcBef>
                          <a:spcPts val="0"/>
                        </a:spcBef>
                        <a:spcAft>
                          <a:spcPts val="0"/>
                        </a:spcAft>
                        <a:buNone/>
                      </a:pPr>
                      <a:r>
                        <a:rPr lang="es" sz="1100">
                          <a:solidFill>
                            <a:srgbClr val="FFFFFF"/>
                          </a:solidFill>
                          <a:latin typeface="Catamaran"/>
                          <a:ea typeface="Catamaran"/>
                          <a:cs typeface="Catamaran"/>
                          <a:sym typeface="Catamaran"/>
                        </a:rPr>
                        <a:t>(&lt; $20)</a:t>
                      </a:r>
                      <a:endParaRPr sz="1100">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c>
                  <a:txBody>
                    <a:bodyPr/>
                    <a:lstStyle/>
                    <a:p>
                      <a:pPr indent="0" lvl="0" marL="0" rtl="0" algn="l">
                        <a:spcBef>
                          <a:spcPts val="0"/>
                        </a:spcBef>
                        <a:spcAft>
                          <a:spcPts val="0"/>
                        </a:spcAft>
                        <a:buNone/>
                      </a:pPr>
                      <a:r>
                        <a:rPr lang="es" sz="1100">
                          <a:solidFill>
                            <a:srgbClr val="FFFFFF"/>
                          </a:solidFill>
                          <a:latin typeface="Catamaran"/>
                          <a:ea typeface="Catamaran"/>
                          <a:cs typeface="Catamaran"/>
                          <a:sym typeface="Catamaran"/>
                        </a:rPr>
                        <a:t>Easy to Use</a:t>
                      </a:r>
                      <a:endParaRPr sz="1100">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c>
                  <a:txBody>
                    <a:bodyPr/>
                    <a:lstStyle/>
                    <a:p>
                      <a:pPr indent="0" lvl="0" marL="0" rtl="0" algn="l">
                        <a:spcBef>
                          <a:spcPts val="0"/>
                        </a:spcBef>
                        <a:spcAft>
                          <a:spcPts val="0"/>
                        </a:spcAft>
                        <a:buNone/>
                      </a:pPr>
                      <a:r>
                        <a:rPr lang="es" sz="1100">
                          <a:solidFill>
                            <a:srgbClr val="FFFFFF"/>
                          </a:solidFill>
                          <a:latin typeface="Catamaran"/>
                          <a:ea typeface="Catamaran"/>
                          <a:cs typeface="Catamaran"/>
                          <a:sym typeface="Catamaran"/>
                        </a:rPr>
                        <a:t>Reduces Odor</a:t>
                      </a:r>
                      <a:endParaRPr sz="1100">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c>
                  <a:txBody>
                    <a:bodyPr/>
                    <a:lstStyle/>
                    <a:p>
                      <a:pPr indent="0" lvl="0" marL="0" rtl="0" algn="l">
                        <a:spcBef>
                          <a:spcPts val="0"/>
                        </a:spcBef>
                        <a:spcAft>
                          <a:spcPts val="0"/>
                        </a:spcAft>
                        <a:buNone/>
                      </a:pPr>
                      <a:r>
                        <a:rPr lang="es" sz="1100">
                          <a:solidFill>
                            <a:srgbClr val="FFFFFF"/>
                          </a:solidFill>
                          <a:latin typeface="Catamaran"/>
                          <a:ea typeface="Catamaran"/>
                          <a:cs typeface="Catamaran"/>
                          <a:sym typeface="Catamaran"/>
                        </a:rPr>
                        <a:t>Reduces trash on street</a:t>
                      </a:r>
                      <a:endParaRPr sz="1100">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c>
                  <a:txBody>
                    <a:bodyPr/>
                    <a:lstStyle/>
                    <a:p>
                      <a:pPr indent="0" lvl="0" marL="0" rtl="0" algn="l">
                        <a:spcBef>
                          <a:spcPts val="0"/>
                        </a:spcBef>
                        <a:spcAft>
                          <a:spcPts val="0"/>
                        </a:spcAft>
                        <a:buNone/>
                      </a:pPr>
                      <a:r>
                        <a:rPr lang="es" sz="1100">
                          <a:solidFill>
                            <a:srgbClr val="FFFFFF"/>
                          </a:solidFill>
                          <a:latin typeface="Catamaran"/>
                          <a:ea typeface="Catamaran"/>
                          <a:cs typeface="Catamaran"/>
                          <a:sym typeface="Catamaran"/>
                        </a:rPr>
                        <a:t>Community Level Implementation</a:t>
                      </a:r>
                      <a:endParaRPr sz="1100">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r>
              <a:tr h="368125">
                <a:tc>
                  <a:txBody>
                    <a:bodyPr/>
                    <a:lstStyle/>
                    <a:p>
                      <a:pPr indent="0" lvl="0" marL="0" rtl="0" algn="l">
                        <a:spcBef>
                          <a:spcPts val="0"/>
                        </a:spcBef>
                        <a:spcAft>
                          <a:spcPts val="0"/>
                        </a:spcAft>
                        <a:buNone/>
                      </a:pPr>
                      <a:r>
                        <a:rPr lang="es" sz="1100">
                          <a:latin typeface="Catamaran"/>
                          <a:ea typeface="Catamaran"/>
                          <a:cs typeface="Catamaran"/>
                          <a:sym typeface="Catamaran"/>
                        </a:rPr>
                        <a:t>Arm &amp; Hammer Deodorizer</a:t>
                      </a:r>
                      <a:endParaRPr sz="1100">
                        <a:latin typeface="Catamaran"/>
                        <a:ea typeface="Catamaran"/>
                        <a:cs typeface="Catamaran"/>
                        <a:sym typeface="Catamaran"/>
                      </a:endParaRPr>
                    </a:p>
                  </a:txBody>
                  <a:tcPr marT="91425" marB="91425" marR="91425" marL="91425">
                    <a:gradFill>
                      <a:gsLst>
                        <a:gs pos="0">
                          <a:srgbClr val="E7E1D6"/>
                        </a:gs>
                        <a:gs pos="100000">
                          <a:srgbClr val="B1A389"/>
                        </a:gs>
                      </a:gsLst>
                      <a:lin ang="5400012" scaled="0"/>
                    </a:gradFill>
                  </a:tcPr>
                </a:tc>
                <a:tc>
                  <a:txBody>
                    <a:bodyPr/>
                    <a:lstStyle/>
                    <a:p>
                      <a:pPr indent="0" lvl="0" marL="0" rtl="0" algn="ctr">
                        <a:spcBef>
                          <a:spcPts val="0"/>
                        </a:spcBef>
                        <a:spcAft>
                          <a:spcPts val="0"/>
                        </a:spcAft>
                        <a:buNone/>
                      </a:pPr>
                      <a:r>
                        <a:rPr lang="es" sz="1100">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sz="1100">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sz="1100">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solidFill>
                            <a:srgbClr val="990000"/>
                          </a:solidFill>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solidFill>
                            <a:srgbClr val="990000"/>
                          </a:solidFill>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368125">
                <a:tc>
                  <a:txBody>
                    <a:bodyPr/>
                    <a:lstStyle/>
                    <a:p>
                      <a:pPr indent="0" lvl="0" marL="0" rtl="0" algn="l">
                        <a:spcBef>
                          <a:spcPts val="0"/>
                        </a:spcBef>
                        <a:spcAft>
                          <a:spcPts val="0"/>
                        </a:spcAft>
                        <a:buNone/>
                      </a:pPr>
                      <a:r>
                        <a:rPr lang="es" sz="1100">
                          <a:latin typeface="Catamaran"/>
                          <a:ea typeface="Catamaran"/>
                          <a:cs typeface="Catamaran"/>
                          <a:sym typeface="Catamaran"/>
                        </a:rPr>
                        <a:t>Rubbermaid Deodorizer</a:t>
                      </a:r>
                      <a:endParaRPr sz="1100">
                        <a:latin typeface="Catamaran"/>
                        <a:ea typeface="Catamaran"/>
                        <a:cs typeface="Catamaran"/>
                        <a:sym typeface="Catamaran"/>
                      </a:endParaRPr>
                    </a:p>
                  </a:txBody>
                  <a:tcPr marT="91425" marB="91425" marR="91425" marL="91425">
                    <a:gradFill>
                      <a:gsLst>
                        <a:gs pos="0">
                          <a:srgbClr val="E7E1D6"/>
                        </a:gs>
                        <a:gs pos="100000">
                          <a:srgbClr val="B1A389"/>
                        </a:gs>
                      </a:gsLst>
                      <a:lin ang="5400012" scaled="0"/>
                    </a:gradFill>
                  </a:tcPr>
                </a:tc>
                <a:tc>
                  <a:txBody>
                    <a:bodyPr/>
                    <a:lstStyle/>
                    <a:p>
                      <a:pPr indent="0" lvl="0" marL="0" rtl="0" algn="ctr">
                        <a:spcBef>
                          <a:spcPts val="0"/>
                        </a:spcBef>
                        <a:spcAft>
                          <a:spcPts val="0"/>
                        </a:spcAft>
                        <a:buNone/>
                      </a:pPr>
                      <a:r>
                        <a:rPr lang="es" sz="1100">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sz="1100">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sz="1100">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solidFill>
                            <a:srgbClr val="990000"/>
                          </a:solidFill>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solidFill>
                            <a:srgbClr val="990000"/>
                          </a:solidFill>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368125">
                <a:tc>
                  <a:txBody>
                    <a:bodyPr/>
                    <a:lstStyle/>
                    <a:p>
                      <a:pPr indent="0" lvl="0" marL="0" rtl="0" algn="l">
                        <a:spcBef>
                          <a:spcPts val="0"/>
                        </a:spcBef>
                        <a:spcAft>
                          <a:spcPts val="0"/>
                        </a:spcAft>
                        <a:buNone/>
                      </a:pPr>
                      <a:r>
                        <a:rPr lang="es" sz="1100">
                          <a:latin typeface="Catamaran"/>
                          <a:ea typeface="Catamaran"/>
                          <a:cs typeface="Catamaran"/>
                          <a:sym typeface="Catamaran"/>
                        </a:rPr>
                        <a:t>Community Regulations</a:t>
                      </a:r>
                      <a:endParaRPr sz="1100">
                        <a:latin typeface="Catamaran"/>
                        <a:ea typeface="Catamaran"/>
                        <a:cs typeface="Catamaran"/>
                        <a:sym typeface="Catamaran"/>
                      </a:endParaRPr>
                    </a:p>
                  </a:txBody>
                  <a:tcPr marT="91425" marB="91425" marR="91425" marL="91425">
                    <a:gradFill>
                      <a:gsLst>
                        <a:gs pos="0">
                          <a:srgbClr val="E7E1D6"/>
                        </a:gs>
                        <a:gs pos="100000">
                          <a:srgbClr val="B1A389"/>
                        </a:gs>
                      </a:gsLst>
                      <a:lin ang="5400012" scaled="0"/>
                    </a:gradFill>
                  </a:tcPr>
                </a:tc>
                <a:tc>
                  <a:txBody>
                    <a:bodyPr/>
                    <a:lstStyle/>
                    <a:p>
                      <a:pPr indent="0" lvl="0" marL="0" rtl="0" algn="ctr">
                        <a:spcBef>
                          <a:spcPts val="0"/>
                        </a:spcBef>
                        <a:spcAft>
                          <a:spcPts val="0"/>
                        </a:spcAft>
                        <a:buNone/>
                      </a:pPr>
                      <a:r>
                        <a:rPr lang="es">
                          <a:solidFill>
                            <a:srgbClr val="990000"/>
                          </a:solidFill>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sz="1100">
                          <a:latin typeface="Catamaran"/>
                          <a:ea typeface="Catamaran"/>
                          <a:cs typeface="Catamaran"/>
                          <a:sym typeface="Catamaran"/>
                        </a:rPr>
                        <a:t>✅</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sz="1100">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368125">
                <a:tc>
                  <a:txBody>
                    <a:bodyPr/>
                    <a:lstStyle/>
                    <a:p>
                      <a:pPr indent="0" lvl="0" marL="0" rtl="0" algn="l">
                        <a:spcBef>
                          <a:spcPts val="0"/>
                        </a:spcBef>
                        <a:spcAft>
                          <a:spcPts val="0"/>
                        </a:spcAft>
                        <a:buNone/>
                      </a:pPr>
                      <a:r>
                        <a:rPr lang="es" sz="1100">
                          <a:latin typeface="Catamaran"/>
                          <a:ea typeface="Catamaran"/>
                          <a:cs typeface="Catamaran"/>
                          <a:sym typeface="Catamaran"/>
                        </a:rPr>
                        <a:t>Waste Reduction Ads</a:t>
                      </a:r>
                      <a:endParaRPr sz="1100">
                        <a:latin typeface="Catamaran"/>
                        <a:ea typeface="Catamaran"/>
                        <a:cs typeface="Catamaran"/>
                        <a:sym typeface="Catamaran"/>
                      </a:endParaRPr>
                    </a:p>
                  </a:txBody>
                  <a:tcPr marT="91425" marB="91425" marR="91425" marL="91425">
                    <a:gradFill>
                      <a:gsLst>
                        <a:gs pos="0">
                          <a:srgbClr val="E7E1D6"/>
                        </a:gs>
                        <a:gs pos="100000">
                          <a:srgbClr val="B1A389"/>
                        </a:gs>
                      </a:gsLst>
                      <a:lin ang="5400012" scaled="0"/>
                    </a:gradFill>
                  </a:tcPr>
                </a:tc>
                <a:tc>
                  <a:txBody>
                    <a:bodyPr/>
                    <a:lstStyle/>
                    <a:p>
                      <a:pPr indent="0" lvl="0" marL="0" rtl="0" algn="ctr">
                        <a:spcBef>
                          <a:spcPts val="0"/>
                        </a:spcBef>
                        <a:spcAft>
                          <a:spcPts val="0"/>
                        </a:spcAft>
                        <a:buNone/>
                      </a:pPr>
                      <a:r>
                        <a:rPr lang="es">
                          <a:solidFill>
                            <a:srgbClr val="990000"/>
                          </a:solidFill>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sz="1100">
                          <a:latin typeface="Catamaran"/>
                          <a:ea typeface="Catamaran"/>
                          <a:cs typeface="Catamaran"/>
                          <a:sym typeface="Catamaran"/>
                        </a:rPr>
                        <a:t>✅</a:t>
                      </a:r>
                      <a:endParaRPr sz="1100">
                        <a:solidFill>
                          <a:srgbClr val="990000"/>
                        </a:solidFill>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368125">
                <a:tc>
                  <a:txBody>
                    <a:bodyPr/>
                    <a:lstStyle/>
                    <a:p>
                      <a:pPr indent="0" lvl="0" marL="0" rtl="0" algn="l">
                        <a:spcBef>
                          <a:spcPts val="0"/>
                        </a:spcBef>
                        <a:spcAft>
                          <a:spcPts val="0"/>
                        </a:spcAft>
                        <a:buNone/>
                      </a:pPr>
                      <a:r>
                        <a:rPr lang="es" sz="1100">
                          <a:latin typeface="Catamaran"/>
                          <a:ea typeface="Catamaran"/>
                          <a:cs typeface="Catamaran"/>
                          <a:sym typeface="Catamaran"/>
                        </a:rPr>
                        <a:t>Composting</a:t>
                      </a:r>
                      <a:endParaRPr sz="1100">
                        <a:latin typeface="Catamaran"/>
                        <a:ea typeface="Catamaran"/>
                        <a:cs typeface="Catamaran"/>
                        <a:sym typeface="Catamaran"/>
                      </a:endParaRPr>
                    </a:p>
                  </a:txBody>
                  <a:tcPr marT="91425" marB="91425" marR="91425" marL="91425">
                    <a:gradFill>
                      <a:gsLst>
                        <a:gs pos="0">
                          <a:srgbClr val="E7E1D6"/>
                        </a:gs>
                        <a:gs pos="100000">
                          <a:srgbClr val="B1A389"/>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solidFill>
                            <a:srgbClr val="990000"/>
                          </a:solidFill>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solidFill>
                            <a:srgbClr val="990000"/>
                          </a:solidFill>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sz="1100">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solidFill>
                            <a:srgbClr val="990000"/>
                          </a:solidFill>
                          <a:latin typeface="Catamaran"/>
                          <a:ea typeface="Catamaran"/>
                          <a:cs typeface="Catamaran"/>
                          <a:sym typeface="Catamaran"/>
                        </a:rPr>
                        <a:t>☒</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493225">
                <a:tc>
                  <a:txBody>
                    <a:bodyPr/>
                    <a:lstStyle/>
                    <a:p>
                      <a:pPr indent="0" lvl="0" marL="0" rtl="0" algn="l">
                        <a:spcBef>
                          <a:spcPts val="0"/>
                        </a:spcBef>
                        <a:spcAft>
                          <a:spcPts val="0"/>
                        </a:spcAft>
                        <a:buNone/>
                      </a:pPr>
                      <a:r>
                        <a:rPr lang="es" sz="1100">
                          <a:latin typeface="Catamaran"/>
                          <a:ea typeface="Catamaran"/>
                          <a:cs typeface="Catamaran"/>
                          <a:sym typeface="Catamaran"/>
                        </a:rPr>
                        <a:t>Hefty Odor Absorbing Trash Bags</a:t>
                      </a:r>
                      <a:endParaRPr sz="1100">
                        <a:latin typeface="Catamaran"/>
                        <a:ea typeface="Catamaran"/>
                        <a:cs typeface="Catamaran"/>
                        <a:sym typeface="Catamaran"/>
                      </a:endParaRPr>
                    </a:p>
                  </a:txBody>
                  <a:tcPr marT="91425" marB="91425" marR="91425" marL="91425">
                    <a:gradFill>
                      <a:gsLst>
                        <a:gs pos="0">
                          <a:srgbClr val="E7E1D6"/>
                        </a:gs>
                        <a:gs pos="100000">
                          <a:srgbClr val="B1A389"/>
                        </a:gs>
                      </a:gsLst>
                      <a:lin ang="5400012" scaled="0"/>
                    </a:gradFill>
                  </a:tcPr>
                </a:tc>
                <a:tc>
                  <a:txBody>
                    <a:bodyPr/>
                    <a:lstStyle/>
                    <a:p>
                      <a:pPr indent="0" lvl="0" marL="0" rtl="0" algn="ctr">
                        <a:spcBef>
                          <a:spcPts val="0"/>
                        </a:spcBef>
                        <a:spcAft>
                          <a:spcPts val="0"/>
                        </a:spcAft>
                        <a:buNone/>
                      </a:pPr>
                      <a:r>
                        <a:rPr lang="es" sz="1100">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sz="1100">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sz="1100">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solidFill>
                            <a:srgbClr val="990000"/>
                          </a:solidFill>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solidFill>
                            <a:srgbClr val="990000"/>
                          </a:solidFill>
                          <a:latin typeface="Catamaran"/>
                          <a:ea typeface="Catamaran"/>
                          <a:cs typeface="Catamaran"/>
                          <a:sym typeface="Catamaran"/>
                        </a:rPr>
                        <a:t>☒</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493225">
                <a:tc>
                  <a:txBody>
                    <a:bodyPr/>
                    <a:lstStyle/>
                    <a:p>
                      <a:pPr indent="0" lvl="0" marL="0" rtl="0" algn="l">
                        <a:spcBef>
                          <a:spcPts val="0"/>
                        </a:spcBef>
                        <a:spcAft>
                          <a:spcPts val="0"/>
                        </a:spcAft>
                        <a:buNone/>
                      </a:pPr>
                      <a:r>
                        <a:rPr lang="es" sz="1100">
                          <a:latin typeface="Catamaran"/>
                          <a:ea typeface="Catamaran"/>
                          <a:cs typeface="Catamaran"/>
                          <a:sym typeface="Catamaran"/>
                        </a:rPr>
                        <a:t>Glad Odor Shield Trash Bags</a:t>
                      </a:r>
                      <a:endParaRPr sz="1100">
                        <a:latin typeface="Catamaran"/>
                        <a:ea typeface="Catamaran"/>
                        <a:cs typeface="Catamaran"/>
                        <a:sym typeface="Catamaran"/>
                      </a:endParaRPr>
                    </a:p>
                  </a:txBody>
                  <a:tcPr marT="91425" marB="91425" marR="91425" marL="91425">
                    <a:gradFill>
                      <a:gsLst>
                        <a:gs pos="0">
                          <a:srgbClr val="E7E1D6"/>
                        </a:gs>
                        <a:gs pos="100000">
                          <a:srgbClr val="B1A389"/>
                        </a:gs>
                      </a:gsLst>
                      <a:lin ang="5400012" scaled="0"/>
                    </a:gradFill>
                  </a:tcPr>
                </a:tc>
                <a:tc>
                  <a:txBody>
                    <a:bodyPr/>
                    <a:lstStyle/>
                    <a:p>
                      <a:pPr indent="0" lvl="0" marL="0" rtl="0" algn="ctr">
                        <a:spcBef>
                          <a:spcPts val="0"/>
                        </a:spcBef>
                        <a:spcAft>
                          <a:spcPts val="0"/>
                        </a:spcAft>
                        <a:buNone/>
                      </a:pPr>
                      <a:r>
                        <a:rPr lang="es" sz="1100">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sz="1100">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sz="1100">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solidFill>
                            <a:srgbClr val="990000"/>
                          </a:solidFill>
                          <a:latin typeface="Catamaran"/>
                          <a:ea typeface="Catamaran"/>
                          <a:cs typeface="Catamaran"/>
                          <a:sym typeface="Catamaran"/>
                        </a:rPr>
                        <a:t>☒</a:t>
                      </a:r>
                      <a:endParaRPr sz="11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solidFill>
                            <a:srgbClr val="990000"/>
                          </a:solidFill>
                          <a:latin typeface="Catamaran"/>
                          <a:ea typeface="Catamaran"/>
                          <a:cs typeface="Catamaran"/>
                          <a:sym typeface="Catamaran"/>
                        </a:rPr>
                        <a:t>☒</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bl>
          </a:graphicData>
        </a:graphic>
      </p:graphicFrame>
      <p:sp>
        <p:nvSpPr>
          <p:cNvPr id="461" name="Google Shape;461;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50"/>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WHITE SPACE ANALYSIS</a:t>
            </a:r>
            <a:endParaRPr/>
          </a:p>
        </p:txBody>
      </p:sp>
      <p:sp>
        <p:nvSpPr>
          <p:cNvPr id="467" name="Google Shape;467;p50"/>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0"/>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0"/>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pic>
        <p:nvPicPr>
          <p:cNvPr id="470" name="Google Shape;470;p50"/>
          <p:cNvPicPr preferRelativeResize="0"/>
          <p:nvPr/>
        </p:nvPicPr>
        <p:blipFill>
          <a:blip r:embed="rId3">
            <a:alphaModFix/>
          </a:blip>
          <a:stretch>
            <a:fillRect/>
          </a:stretch>
        </p:blipFill>
        <p:spPr>
          <a:xfrm>
            <a:off x="1087913" y="637150"/>
            <a:ext cx="5924270" cy="4091651"/>
          </a:xfrm>
          <a:prstGeom prst="rect">
            <a:avLst/>
          </a:prstGeom>
          <a:noFill/>
          <a:ln>
            <a:noFill/>
          </a:ln>
        </p:spPr>
      </p:pic>
      <p:sp>
        <p:nvSpPr>
          <p:cNvPr id="471" name="Google Shape;471;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4"/>
          <p:cNvSpPr/>
          <p:nvPr/>
        </p:nvSpPr>
        <p:spPr>
          <a:xfrm rot="5400000">
            <a:off x="-752200" y="2013850"/>
            <a:ext cx="4059900" cy="111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txBox="1"/>
          <p:nvPr>
            <p:ph type="ctrTitle"/>
          </p:nvPr>
        </p:nvSpPr>
        <p:spPr>
          <a:xfrm rot="-5400000">
            <a:off x="-190701" y="1759150"/>
            <a:ext cx="2888100" cy="897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lt1"/>
                </a:solidFill>
              </a:rPr>
              <a:t>BACKGROUND</a:t>
            </a:r>
            <a:endParaRPr>
              <a:solidFill>
                <a:schemeClr val="lt1"/>
              </a:solidFill>
            </a:endParaRPr>
          </a:p>
        </p:txBody>
      </p:sp>
      <p:sp>
        <p:nvSpPr>
          <p:cNvPr id="163" name="Google Shape;163;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164" name="Google Shape;164;p24"/>
          <p:cNvPicPr preferRelativeResize="0"/>
          <p:nvPr/>
        </p:nvPicPr>
        <p:blipFill>
          <a:blip r:embed="rId3">
            <a:alphaModFix/>
          </a:blip>
          <a:stretch>
            <a:fillRect/>
          </a:stretch>
        </p:blipFill>
        <p:spPr>
          <a:xfrm>
            <a:off x="1948200" y="548075"/>
            <a:ext cx="7195800" cy="4059899"/>
          </a:xfrm>
          <a:prstGeom prst="rect">
            <a:avLst/>
          </a:prstGeom>
          <a:noFill/>
          <a:ln>
            <a:noFill/>
          </a:ln>
        </p:spPr>
      </p:pic>
      <p:sp>
        <p:nvSpPr>
          <p:cNvPr id="165" name="Google Shape;165;p24"/>
          <p:cNvSpPr txBox="1"/>
          <p:nvPr/>
        </p:nvSpPr>
        <p:spPr>
          <a:xfrm>
            <a:off x="8764225" y="527725"/>
            <a:ext cx="895800" cy="5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latin typeface="Catamaran Light"/>
                <a:ea typeface="Catamaran Light"/>
                <a:cs typeface="Catamaran Light"/>
                <a:sym typeface="Catamaran Light"/>
              </a:rPr>
              <a:t>[18]</a:t>
            </a:r>
            <a:endParaRPr sz="1000">
              <a:latin typeface="Catamaran Light"/>
              <a:ea typeface="Catamaran Light"/>
              <a:cs typeface="Catamaran Light"/>
              <a:sym typeface="Catamaran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51"/>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PORTER’S FIVE FORCES ANALYSIS</a:t>
            </a:r>
            <a:endParaRPr/>
          </a:p>
        </p:txBody>
      </p:sp>
      <p:sp>
        <p:nvSpPr>
          <p:cNvPr id="477" name="Google Shape;477;p51"/>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1"/>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1"/>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480" name="Google Shape;480;p51"/>
          <p:cNvSpPr txBox="1"/>
          <p:nvPr/>
        </p:nvSpPr>
        <p:spPr>
          <a:xfrm>
            <a:off x="290525" y="445650"/>
            <a:ext cx="7585200" cy="4252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t/>
            </a:r>
            <a:endParaRPr sz="1200">
              <a:latin typeface="Catamaran"/>
              <a:ea typeface="Catamaran"/>
              <a:cs typeface="Catamaran"/>
              <a:sym typeface="Catamaran"/>
            </a:endParaRPr>
          </a:p>
        </p:txBody>
      </p:sp>
      <p:sp>
        <p:nvSpPr>
          <p:cNvPr id="481" name="Google Shape;48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82" name="Google Shape;482;p51"/>
          <p:cNvSpPr/>
          <p:nvPr/>
        </p:nvSpPr>
        <p:spPr>
          <a:xfrm>
            <a:off x="924750" y="1789425"/>
            <a:ext cx="1993500" cy="1396800"/>
          </a:xfrm>
          <a:prstGeom prst="rect">
            <a:avLst/>
          </a:prstGeom>
          <a:gradFill>
            <a:gsLst>
              <a:gs pos="0">
                <a:srgbClr val="FFFFFF"/>
              </a:gs>
              <a:gs pos="100000">
                <a:srgbClr val="B3B3B3"/>
              </a:gs>
            </a:gsLst>
            <a:lin ang="5400012" scaled="0"/>
          </a:gradFill>
          <a:ln cap="flat" cmpd="sng" w="3810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457200" lvl="0" marL="0" rtl="0" algn="l">
              <a:spcBef>
                <a:spcPts val="0"/>
              </a:spcBef>
              <a:spcAft>
                <a:spcPts val="0"/>
              </a:spcAft>
              <a:buNone/>
            </a:pPr>
            <a:r>
              <a:rPr b="1" lang="es">
                <a:latin typeface="Catamaran"/>
                <a:ea typeface="Catamaran"/>
                <a:cs typeface="Catamaran"/>
                <a:sym typeface="Catamaran"/>
              </a:rPr>
              <a:t>New Entry</a:t>
            </a:r>
            <a:endParaRPr b="1">
              <a:latin typeface="Catamaran"/>
              <a:ea typeface="Catamaran"/>
              <a:cs typeface="Catamaran"/>
              <a:sym typeface="Catamaran"/>
            </a:endParaRPr>
          </a:p>
          <a:p>
            <a:pPr indent="0" lvl="0" marL="0" rtl="0" algn="l">
              <a:spcBef>
                <a:spcPts val="0"/>
              </a:spcBef>
              <a:spcAft>
                <a:spcPts val="0"/>
              </a:spcAft>
              <a:buNone/>
            </a:pPr>
            <a:r>
              <a:rPr lang="es" sz="1200">
                <a:latin typeface="Catamaran"/>
                <a:ea typeface="Catamaran"/>
                <a:cs typeface="Catamaran"/>
                <a:sym typeface="Catamaran"/>
              </a:rPr>
              <a:t>1. Low</a:t>
            </a:r>
            <a:r>
              <a:rPr lang="es" sz="1200">
                <a:latin typeface="Catamaran"/>
                <a:ea typeface="Catamaran"/>
                <a:cs typeface="Catamaran"/>
                <a:sym typeface="Catamaran"/>
              </a:rPr>
              <a:t> barriers to entry</a:t>
            </a:r>
            <a:endParaRPr sz="1200">
              <a:latin typeface="Catamaran"/>
              <a:ea typeface="Catamaran"/>
              <a:cs typeface="Catamaran"/>
              <a:sym typeface="Catamaran"/>
            </a:endParaRPr>
          </a:p>
          <a:p>
            <a:pPr indent="0" lvl="0" marL="0" rtl="0" algn="l">
              <a:spcBef>
                <a:spcPts val="0"/>
              </a:spcBef>
              <a:spcAft>
                <a:spcPts val="0"/>
              </a:spcAft>
              <a:buNone/>
            </a:pPr>
            <a:r>
              <a:rPr lang="es" sz="1200">
                <a:latin typeface="Catamaran"/>
                <a:ea typeface="Catamaran"/>
                <a:cs typeface="Catamaran"/>
                <a:sym typeface="Catamaran"/>
              </a:rPr>
              <a:t>2. Not much experience is needed to install the device</a:t>
            </a:r>
            <a:endParaRPr sz="1200">
              <a:latin typeface="Catamaran"/>
              <a:ea typeface="Catamaran"/>
              <a:cs typeface="Catamaran"/>
              <a:sym typeface="Catamaran"/>
            </a:endParaRPr>
          </a:p>
          <a:p>
            <a:pPr indent="0" lvl="0" marL="0" rtl="0" algn="l">
              <a:spcBef>
                <a:spcPts val="0"/>
              </a:spcBef>
              <a:spcAft>
                <a:spcPts val="0"/>
              </a:spcAft>
              <a:buNone/>
            </a:pPr>
            <a:r>
              <a:rPr lang="es" sz="1200">
                <a:latin typeface="Catamaran"/>
                <a:ea typeface="Catamaran"/>
                <a:cs typeface="Catamaran"/>
                <a:sym typeface="Catamaran"/>
              </a:rPr>
              <a:t>3. Uniqueness of the product</a:t>
            </a:r>
            <a:endParaRPr>
              <a:latin typeface="Catamaran"/>
              <a:ea typeface="Catamaran"/>
              <a:cs typeface="Catamaran"/>
              <a:sym typeface="Catamaran"/>
            </a:endParaRPr>
          </a:p>
        </p:txBody>
      </p:sp>
      <p:sp>
        <p:nvSpPr>
          <p:cNvPr id="483" name="Google Shape;483;p51"/>
          <p:cNvSpPr/>
          <p:nvPr/>
        </p:nvSpPr>
        <p:spPr>
          <a:xfrm>
            <a:off x="3122975" y="369450"/>
            <a:ext cx="1920300" cy="1308900"/>
          </a:xfrm>
          <a:prstGeom prst="rect">
            <a:avLst/>
          </a:prstGeom>
          <a:gradFill>
            <a:gsLst>
              <a:gs pos="0">
                <a:srgbClr val="FFFFFF"/>
              </a:gs>
              <a:gs pos="100000">
                <a:srgbClr val="B3B3B3"/>
              </a:gs>
            </a:gsLst>
            <a:lin ang="5400012" scaled="0"/>
          </a:gradFill>
          <a:ln cap="flat" cmpd="sng" w="38100">
            <a:solidFill>
              <a:srgbClr val="93C47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
                <a:latin typeface="Catamaran"/>
                <a:ea typeface="Catamaran"/>
                <a:cs typeface="Catamaran"/>
                <a:sym typeface="Catamaran"/>
              </a:rPr>
              <a:t>Suppliers</a:t>
            </a:r>
            <a:endParaRPr b="1">
              <a:latin typeface="Catamaran"/>
              <a:ea typeface="Catamaran"/>
              <a:cs typeface="Catamaran"/>
              <a:sym typeface="Catamaran"/>
            </a:endParaRPr>
          </a:p>
          <a:p>
            <a:pPr indent="0" lvl="0" marL="0" rtl="0" algn="l">
              <a:spcBef>
                <a:spcPts val="0"/>
              </a:spcBef>
              <a:spcAft>
                <a:spcPts val="0"/>
              </a:spcAft>
              <a:buNone/>
            </a:pPr>
            <a:r>
              <a:rPr lang="es" sz="1200">
                <a:latin typeface="Catamaran"/>
                <a:ea typeface="Catamaran"/>
                <a:cs typeface="Catamaran"/>
                <a:sym typeface="Catamaran"/>
              </a:rPr>
              <a:t>1. There is low competition among suppliers</a:t>
            </a:r>
            <a:endParaRPr sz="1200">
              <a:latin typeface="Catamaran"/>
              <a:ea typeface="Catamaran"/>
              <a:cs typeface="Catamaran"/>
              <a:sym typeface="Catamaran"/>
            </a:endParaRPr>
          </a:p>
          <a:p>
            <a:pPr indent="0" lvl="0" marL="0" rtl="0" algn="l">
              <a:spcBef>
                <a:spcPts val="0"/>
              </a:spcBef>
              <a:spcAft>
                <a:spcPts val="0"/>
              </a:spcAft>
              <a:buNone/>
            </a:pPr>
            <a:r>
              <a:rPr lang="es" sz="1200">
                <a:latin typeface="Catamaran"/>
                <a:ea typeface="Catamaran"/>
                <a:cs typeface="Catamaran"/>
                <a:sym typeface="Catamaran"/>
              </a:rPr>
              <a:t>2. Low cost of supply, reusability</a:t>
            </a:r>
            <a:endParaRPr>
              <a:latin typeface="Catamaran"/>
              <a:ea typeface="Catamaran"/>
              <a:cs typeface="Catamaran"/>
              <a:sym typeface="Catamaran"/>
            </a:endParaRPr>
          </a:p>
        </p:txBody>
      </p:sp>
      <p:sp>
        <p:nvSpPr>
          <p:cNvPr id="484" name="Google Shape;484;p51"/>
          <p:cNvSpPr/>
          <p:nvPr/>
        </p:nvSpPr>
        <p:spPr>
          <a:xfrm>
            <a:off x="3107675" y="1816275"/>
            <a:ext cx="1950900" cy="1308900"/>
          </a:xfrm>
          <a:prstGeom prst="rect">
            <a:avLst/>
          </a:prstGeom>
          <a:gradFill>
            <a:gsLst>
              <a:gs pos="0">
                <a:srgbClr val="FFFFFF"/>
              </a:gs>
              <a:gs pos="100000">
                <a:srgbClr val="B3B3B3"/>
              </a:gs>
            </a:gsLst>
            <a:lin ang="5400012" scaled="0"/>
          </a:gra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latin typeface="Catamaran"/>
                <a:ea typeface="Catamaran"/>
                <a:cs typeface="Catamaran"/>
                <a:sym typeface="Catamaran"/>
              </a:rPr>
              <a:t>Rivalry among existing Competitors</a:t>
            </a:r>
            <a:endParaRPr b="1">
              <a:latin typeface="Catamaran"/>
              <a:ea typeface="Catamaran"/>
              <a:cs typeface="Catamaran"/>
              <a:sym typeface="Catamaran"/>
            </a:endParaRPr>
          </a:p>
          <a:p>
            <a:pPr indent="0" lvl="0" marL="0" rtl="0" algn="l">
              <a:spcBef>
                <a:spcPts val="0"/>
              </a:spcBef>
              <a:spcAft>
                <a:spcPts val="0"/>
              </a:spcAft>
              <a:buNone/>
            </a:pPr>
            <a:r>
              <a:rPr lang="es" sz="1200">
                <a:latin typeface="Catamaran"/>
                <a:ea typeface="Catamaran"/>
                <a:cs typeface="Catamaran"/>
                <a:sym typeface="Catamaran"/>
              </a:rPr>
              <a:t>1. </a:t>
            </a:r>
            <a:r>
              <a:rPr lang="es" sz="1200">
                <a:latin typeface="Catamaran"/>
                <a:ea typeface="Catamaran"/>
                <a:cs typeface="Catamaran"/>
                <a:sym typeface="Catamaran"/>
              </a:rPr>
              <a:t>Low customer loyalty</a:t>
            </a:r>
            <a:endParaRPr sz="1200">
              <a:latin typeface="Catamaran"/>
              <a:ea typeface="Catamaran"/>
              <a:cs typeface="Catamaran"/>
              <a:sym typeface="Catamaran"/>
            </a:endParaRPr>
          </a:p>
          <a:p>
            <a:pPr indent="0" lvl="0" marL="0" rtl="0" algn="l">
              <a:spcBef>
                <a:spcPts val="0"/>
              </a:spcBef>
              <a:spcAft>
                <a:spcPts val="0"/>
              </a:spcAft>
              <a:buNone/>
            </a:pPr>
            <a:r>
              <a:rPr lang="es" sz="1200">
                <a:latin typeface="Catamaran"/>
                <a:ea typeface="Catamaran"/>
                <a:cs typeface="Catamaran"/>
                <a:sym typeface="Catamaran"/>
              </a:rPr>
              <a:t>2. Low switching costs</a:t>
            </a:r>
            <a:endParaRPr sz="1200">
              <a:latin typeface="Catamaran"/>
              <a:ea typeface="Catamaran"/>
              <a:cs typeface="Catamaran"/>
              <a:sym typeface="Catamaran"/>
            </a:endParaRPr>
          </a:p>
          <a:p>
            <a:pPr indent="0" lvl="0" marL="0" rtl="0" algn="l">
              <a:spcBef>
                <a:spcPts val="0"/>
              </a:spcBef>
              <a:spcAft>
                <a:spcPts val="0"/>
              </a:spcAft>
              <a:buNone/>
            </a:pPr>
            <a:r>
              <a:rPr lang="es" sz="1200">
                <a:latin typeface="Catamaran"/>
                <a:ea typeface="Catamaran"/>
                <a:cs typeface="Catamaran"/>
                <a:sym typeface="Catamaran"/>
              </a:rPr>
              <a:t>3. Few </a:t>
            </a:r>
            <a:r>
              <a:rPr lang="es" sz="1200">
                <a:latin typeface="Catamaran"/>
                <a:ea typeface="Catamaran"/>
                <a:cs typeface="Catamaran"/>
                <a:sym typeface="Catamaran"/>
              </a:rPr>
              <a:t>competitors</a:t>
            </a:r>
            <a:endParaRPr sz="1200">
              <a:latin typeface="Catamaran"/>
              <a:ea typeface="Catamaran"/>
              <a:cs typeface="Catamaran"/>
              <a:sym typeface="Catamaran"/>
            </a:endParaRPr>
          </a:p>
          <a:p>
            <a:pPr indent="0" lvl="0" marL="0" rtl="0" algn="l">
              <a:spcBef>
                <a:spcPts val="0"/>
              </a:spcBef>
              <a:spcAft>
                <a:spcPts val="0"/>
              </a:spcAft>
              <a:buNone/>
            </a:pPr>
            <a:r>
              <a:rPr lang="es" sz="1200">
                <a:latin typeface="Catamaran"/>
                <a:ea typeface="Catamaran"/>
                <a:cs typeface="Catamaran"/>
                <a:sym typeface="Catamaran"/>
              </a:rPr>
              <a:t>4. Product differentiation</a:t>
            </a:r>
            <a:endParaRPr b="1">
              <a:latin typeface="Catamaran"/>
              <a:ea typeface="Catamaran"/>
              <a:cs typeface="Catamaran"/>
              <a:sym typeface="Catamaran"/>
            </a:endParaRPr>
          </a:p>
        </p:txBody>
      </p:sp>
      <p:sp>
        <p:nvSpPr>
          <p:cNvPr id="485" name="Google Shape;485;p51"/>
          <p:cNvSpPr/>
          <p:nvPr/>
        </p:nvSpPr>
        <p:spPr>
          <a:xfrm>
            <a:off x="3086375" y="3277275"/>
            <a:ext cx="1993500" cy="1496700"/>
          </a:xfrm>
          <a:prstGeom prst="rect">
            <a:avLst/>
          </a:prstGeom>
          <a:gradFill>
            <a:gsLst>
              <a:gs pos="0">
                <a:srgbClr val="FFFFFF"/>
              </a:gs>
              <a:gs pos="100000">
                <a:srgbClr val="B3B3B3"/>
              </a:gs>
            </a:gsLst>
            <a:lin ang="5400012" scaled="0"/>
          </a:gradFill>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
                <a:latin typeface="Catamaran"/>
                <a:ea typeface="Catamaran"/>
                <a:cs typeface="Catamaran"/>
                <a:sym typeface="Catamaran"/>
              </a:rPr>
              <a:t>Buyers</a:t>
            </a:r>
            <a:endParaRPr b="1">
              <a:latin typeface="Catamaran"/>
              <a:ea typeface="Catamaran"/>
              <a:cs typeface="Catamaran"/>
              <a:sym typeface="Catamaran"/>
            </a:endParaRPr>
          </a:p>
          <a:p>
            <a:pPr indent="0" lvl="0" marL="0" rtl="0" algn="l">
              <a:spcBef>
                <a:spcPts val="0"/>
              </a:spcBef>
              <a:spcAft>
                <a:spcPts val="0"/>
              </a:spcAft>
              <a:buNone/>
            </a:pPr>
            <a:r>
              <a:rPr lang="es" sz="1200">
                <a:latin typeface="Catamaran"/>
                <a:ea typeface="Catamaran"/>
                <a:cs typeface="Catamaran"/>
                <a:sym typeface="Catamaran"/>
              </a:rPr>
              <a:t>1. R</a:t>
            </a:r>
            <a:r>
              <a:rPr lang="es" sz="1200">
                <a:latin typeface="Catamaran"/>
                <a:ea typeface="Catamaran"/>
                <a:cs typeface="Catamaran"/>
                <a:sym typeface="Catamaran"/>
              </a:rPr>
              <a:t>eplacement </a:t>
            </a:r>
            <a:r>
              <a:rPr lang="es" sz="1200">
                <a:latin typeface="Catamaran"/>
                <a:ea typeface="Catamaran"/>
                <a:cs typeface="Catamaran"/>
                <a:sym typeface="Catamaran"/>
              </a:rPr>
              <a:t>deodorizer</a:t>
            </a:r>
            <a:r>
              <a:rPr lang="es" sz="1200">
                <a:latin typeface="Catamaran"/>
                <a:ea typeface="Catamaran"/>
                <a:cs typeface="Catamaran"/>
                <a:sym typeface="Catamaran"/>
              </a:rPr>
              <a:t> capsules to decrease cost of maintaining the product.</a:t>
            </a:r>
            <a:endParaRPr sz="1200">
              <a:latin typeface="Catamaran"/>
              <a:ea typeface="Catamaran"/>
              <a:cs typeface="Catamaran"/>
              <a:sym typeface="Catamaran"/>
            </a:endParaRPr>
          </a:p>
          <a:p>
            <a:pPr indent="0" lvl="0" marL="0" rtl="0" algn="l">
              <a:spcBef>
                <a:spcPts val="0"/>
              </a:spcBef>
              <a:spcAft>
                <a:spcPts val="0"/>
              </a:spcAft>
              <a:buNone/>
            </a:pPr>
            <a:r>
              <a:rPr lang="es" sz="1200">
                <a:latin typeface="Catamaran"/>
                <a:ea typeface="Catamaran"/>
                <a:cs typeface="Catamaran"/>
                <a:sym typeface="Catamaran"/>
              </a:rPr>
              <a:t>2. Difference between competitors</a:t>
            </a:r>
            <a:endParaRPr>
              <a:latin typeface="Catamaran"/>
              <a:ea typeface="Catamaran"/>
              <a:cs typeface="Catamaran"/>
              <a:sym typeface="Catamaran"/>
            </a:endParaRPr>
          </a:p>
        </p:txBody>
      </p:sp>
      <p:sp>
        <p:nvSpPr>
          <p:cNvPr id="486" name="Google Shape;486;p51"/>
          <p:cNvSpPr/>
          <p:nvPr/>
        </p:nvSpPr>
        <p:spPr>
          <a:xfrm>
            <a:off x="5248000" y="1804275"/>
            <a:ext cx="2088300" cy="1367100"/>
          </a:xfrm>
          <a:prstGeom prst="rect">
            <a:avLst/>
          </a:prstGeom>
          <a:gradFill>
            <a:gsLst>
              <a:gs pos="0">
                <a:srgbClr val="FFFFFF"/>
              </a:gs>
              <a:gs pos="100000">
                <a:srgbClr val="B3B3B3"/>
              </a:gs>
            </a:gsLst>
            <a:lin ang="5400012" scaled="0"/>
          </a:gradFill>
          <a:ln cap="flat" cmpd="sng" w="381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latin typeface="Catamaran"/>
                <a:ea typeface="Catamaran"/>
                <a:cs typeface="Catamaran"/>
                <a:sym typeface="Catamaran"/>
              </a:rPr>
              <a:t>Substitute Products</a:t>
            </a:r>
            <a:endParaRPr b="1">
              <a:latin typeface="Catamaran"/>
              <a:ea typeface="Catamaran"/>
              <a:cs typeface="Catamaran"/>
              <a:sym typeface="Catamaran"/>
            </a:endParaRPr>
          </a:p>
          <a:p>
            <a:pPr indent="0" lvl="0" marL="0" rtl="0" algn="l">
              <a:spcBef>
                <a:spcPts val="0"/>
              </a:spcBef>
              <a:spcAft>
                <a:spcPts val="0"/>
              </a:spcAft>
              <a:buNone/>
            </a:pPr>
            <a:r>
              <a:rPr lang="es" sz="1200">
                <a:latin typeface="Catamaran"/>
                <a:ea typeface="Catamaran"/>
                <a:cs typeface="Catamaran"/>
                <a:sym typeface="Catamaran"/>
              </a:rPr>
              <a:t>1. </a:t>
            </a:r>
            <a:r>
              <a:rPr lang="es" sz="1200">
                <a:latin typeface="Catamaran"/>
                <a:ea typeface="Catamaran"/>
                <a:cs typeface="Catamaran"/>
                <a:sym typeface="Catamaran"/>
              </a:rPr>
              <a:t>Not much threat of substitution</a:t>
            </a:r>
            <a:r>
              <a:rPr lang="es" sz="1200">
                <a:latin typeface="Catamaran"/>
                <a:ea typeface="Catamaran"/>
                <a:cs typeface="Catamaran"/>
                <a:sym typeface="Catamaran"/>
              </a:rPr>
              <a:t>, there are not many products that target long-term deodorizers in trash bin </a:t>
            </a:r>
            <a:endParaRPr>
              <a:latin typeface="Catamaran"/>
              <a:ea typeface="Catamaran"/>
              <a:cs typeface="Catamaran"/>
              <a:sym typeface="Catamaran"/>
            </a:endParaRPr>
          </a:p>
          <a:p>
            <a:pPr indent="0" lvl="0" marL="0" rtl="0" algn="l">
              <a:spcBef>
                <a:spcPts val="0"/>
              </a:spcBef>
              <a:spcAft>
                <a:spcPts val="0"/>
              </a:spcAft>
              <a:buNone/>
            </a:pPr>
            <a:r>
              <a:t/>
            </a:r>
            <a:endParaRPr>
              <a:latin typeface="Catamaran"/>
              <a:ea typeface="Catamaran"/>
              <a:cs typeface="Catamaran"/>
              <a:sym typeface="Catamar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52"/>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IP LANDSCAPE</a:t>
            </a:r>
            <a:endParaRPr/>
          </a:p>
        </p:txBody>
      </p:sp>
      <p:sp>
        <p:nvSpPr>
          <p:cNvPr id="492" name="Google Shape;492;p52"/>
          <p:cNvSpPr/>
          <p:nvPr/>
        </p:nvSpPr>
        <p:spPr>
          <a:xfrm flipH="1" rot="-5400000">
            <a:off x="76400" y="-76350"/>
            <a:ext cx="414000" cy="56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2"/>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2"/>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495" name="Google Shape;495;p52"/>
          <p:cNvSpPr txBox="1"/>
          <p:nvPr/>
        </p:nvSpPr>
        <p:spPr>
          <a:xfrm>
            <a:off x="566750" y="414000"/>
            <a:ext cx="7558500" cy="4599000"/>
          </a:xfrm>
          <a:prstGeom prst="rect">
            <a:avLst/>
          </a:prstGeom>
          <a:solidFill>
            <a:srgbClr val="FFFFFF"/>
          </a:solidFill>
          <a:ln>
            <a:noFill/>
          </a:ln>
        </p:spPr>
        <p:txBody>
          <a:bodyPr anchorCtr="0" anchor="t" bIns="0" lIns="91425" spcFirstLastPara="1" rIns="91425" wrap="square" tIns="0">
            <a:noAutofit/>
          </a:bodyPr>
          <a:lstStyle/>
          <a:p>
            <a:pPr indent="-76200" lvl="0" marL="72000" rtl="0" algn="l">
              <a:lnSpc>
                <a:spcPct val="100000"/>
              </a:lnSpc>
              <a:spcBef>
                <a:spcPts val="0"/>
              </a:spcBef>
              <a:spcAft>
                <a:spcPts val="0"/>
              </a:spcAft>
              <a:buSzPts val="1200"/>
              <a:buFont typeface="Catamaran"/>
              <a:buChar char="❖"/>
            </a:pPr>
            <a:r>
              <a:rPr b="1" lang="es" sz="1200">
                <a:latin typeface="Catamaran"/>
                <a:ea typeface="Catamaran"/>
                <a:cs typeface="Catamaran"/>
                <a:sym typeface="Catamaran"/>
              </a:rPr>
              <a:t>What is the Intellectual Property Landscape surrounding your solution?</a:t>
            </a:r>
            <a:endParaRPr b="1" sz="1200">
              <a:latin typeface="Catamaran"/>
              <a:ea typeface="Catamaran"/>
              <a:cs typeface="Catamaran"/>
              <a:sym typeface="Catamaran"/>
            </a:endParaRPr>
          </a:p>
          <a:p>
            <a:pPr indent="-304800" lvl="1" marL="1371600" rtl="0" algn="l">
              <a:lnSpc>
                <a:spcPct val="100000"/>
              </a:lnSpc>
              <a:spcBef>
                <a:spcPts val="0"/>
              </a:spcBef>
              <a:spcAft>
                <a:spcPts val="0"/>
              </a:spcAft>
              <a:buSzPts val="1200"/>
              <a:buFont typeface="Catamaran"/>
              <a:buChar char="➢"/>
            </a:pPr>
            <a:r>
              <a:rPr lang="es" sz="1200">
                <a:latin typeface="Catamaran"/>
                <a:ea typeface="Catamaran"/>
                <a:cs typeface="Catamaran"/>
                <a:sym typeface="Catamaran"/>
              </a:rPr>
              <a:t>There are some patents for malodor reduction compositions, such as those used in </a:t>
            </a:r>
            <a:r>
              <a:rPr lang="es" sz="1200">
                <a:latin typeface="Catamaran"/>
                <a:ea typeface="Catamaran"/>
                <a:cs typeface="Catamaran"/>
                <a:sym typeface="Catamaran"/>
              </a:rPr>
              <a:t>garbage</a:t>
            </a:r>
            <a:r>
              <a:rPr lang="es" sz="1200">
                <a:latin typeface="Catamaran"/>
                <a:ea typeface="Catamaran"/>
                <a:cs typeface="Catamaran"/>
                <a:sym typeface="Catamaran"/>
              </a:rPr>
              <a:t> bags, air fresheners, dryer sheets, etc. There are currently many patents for odor detection, but none for the application of waste</a:t>
            </a:r>
            <a:endParaRPr sz="1200">
              <a:latin typeface="Catamaran"/>
              <a:ea typeface="Catamaran"/>
              <a:cs typeface="Catamaran"/>
              <a:sym typeface="Catamaran"/>
            </a:endParaRPr>
          </a:p>
          <a:p>
            <a:pPr indent="0" lvl="0" marL="914400" rtl="0" algn="l">
              <a:lnSpc>
                <a:spcPct val="100000"/>
              </a:lnSpc>
              <a:spcBef>
                <a:spcPts val="0"/>
              </a:spcBef>
              <a:spcAft>
                <a:spcPts val="0"/>
              </a:spcAft>
              <a:buNone/>
            </a:pPr>
            <a:r>
              <a:t/>
            </a:r>
            <a:endParaRPr b="1" sz="1200">
              <a:latin typeface="Catamaran"/>
              <a:ea typeface="Catamaran"/>
              <a:cs typeface="Catamaran"/>
              <a:sym typeface="Catamaran"/>
            </a:endParaRPr>
          </a:p>
          <a:p>
            <a:pPr indent="-76200" lvl="0" marL="72000" rtl="0" algn="l">
              <a:lnSpc>
                <a:spcPct val="100000"/>
              </a:lnSpc>
              <a:spcBef>
                <a:spcPts val="0"/>
              </a:spcBef>
              <a:spcAft>
                <a:spcPts val="0"/>
              </a:spcAft>
              <a:buSzPts val="1200"/>
              <a:buFont typeface="Catamaran"/>
              <a:buChar char="❖"/>
            </a:pPr>
            <a:r>
              <a:rPr b="1" lang="es" sz="1200">
                <a:latin typeface="Catamaran"/>
                <a:ea typeface="Catamaran"/>
                <a:cs typeface="Catamaran"/>
                <a:sym typeface="Catamaran"/>
              </a:rPr>
              <a:t>Is it patent heavy?</a:t>
            </a:r>
            <a:endParaRPr b="1" sz="1200">
              <a:latin typeface="Catamaran"/>
              <a:ea typeface="Catamaran"/>
              <a:cs typeface="Catamaran"/>
              <a:sym typeface="Catamaran"/>
            </a:endParaRPr>
          </a:p>
          <a:p>
            <a:pPr indent="-304800" lvl="1" marL="1371600" rtl="0" algn="l">
              <a:lnSpc>
                <a:spcPct val="100000"/>
              </a:lnSpc>
              <a:spcBef>
                <a:spcPts val="0"/>
              </a:spcBef>
              <a:spcAft>
                <a:spcPts val="0"/>
              </a:spcAft>
              <a:buSzPts val="1200"/>
              <a:buFont typeface="Catamaran"/>
              <a:buChar char="➢"/>
            </a:pPr>
            <a:r>
              <a:rPr lang="es" sz="1200">
                <a:latin typeface="Catamaran"/>
                <a:ea typeface="Catamaran"/>
                <a:cs typeface="Catamaran"/>
                <a:sym typeface="Catamaran"/>
              </a:rPr>
              <a:t>There are patents involving odor detection and </a:t>
            </a:r>
            <a:r>
              <a:rPr lang="es" sz="1200">
                <a:latin typeface="Catamaran"/>
                <a:ea typeface="Catamaran"/>
                <a:cs typeface="Catamaran"/>
                <a:sym typeface="Catamaran"/>
              </a:rPr>
              <a:t>elimination</a:t>
            </a:r>
            <a:r>
              <a:rPr lang="es" sz="1200">
                <a:latin typeface="Catamaran"/>
                <a:ea typeface="Catamaran"/>
                <a:cs typeface="Catamaran"/>
                <a:sym typeface="Catamaran"/>
              </a:rPr>
              <a:t> for trash bins or </a:t>
            </a:r>
            <a:endParaRPr sz="1200">
              <a:latin typeface="Catamaran"/>
              <a:ea typeface="Catamaran"/>
              <a:cs typeface="Catamaran"/>
              <a:sym typeface="Catamaran"/>
            </a:endParaRPr>
          </a:p>
          <a:p>
            <a:pPr indent="457200" lvl="0" marL="914400" rtl="0" algn="l">
              <a:lnSpc>
                <a:spcPct val="100000"/>
              </a:lnSpc>
              <a:spcBef>
                <a:spcPts val="0"/>
              </a:spcBef>
              <a:spcAft>
                <a:spcPts val="0"/>
              </a:spcAft>
              <a:buNone/>
            </a:pPr>
            <a:r>
              <a:rPr lang="es" sz="1200">
                <a:latin typeface="Catamaran"/>
                <a:ea typeface="Catamaran"/>
                <a:cs typeface="Catamaran"/>
                <a:sym typeface="Catamaran"/>
              </a:rPr>
              <a:t>storage containers.</a:t>
            </a:r>
            <a:endParaRPr sz="1200">
              <a:latin typeface="Catamaran"/>
              <a:ea typeface="Catamaran"/>
              <a:cs typeface="Catamaran"/>
              <a:sym typeface="Catamaran"/>
            </a:endParaRPr>
          </a:p>
          <a:p>
            <a:pPr indent="-304800" lvl="1" marL="1371600" rtl="0" algn="l">
              <a:lnSpc>
                <a:spcPct val="100000"/>
              </a:lnSpc>
              <a:spcBef>
                <a:spcPts val="0"/>
              </a:spcBef>
              <a:spcAft>
                <a:spcPts val="0"/>
              </a:spcAft>
              <a:buSzPts val="1200"/>
              <a:buFont typeface="Catamaran"/>
              <a:buChar char="➢"/>
            </a:pPr>
            <a:r>
              <a:rPr lang="es" sz="1200">
                <a:latin typeface="Catamaran"/>
                <a:ea typeface="Catamaran"/>
                <a:cs typeface="Catamaran"/>
                <a:sym typeface="Catamaran"/>
              </a:rPr>
              <a:t>Yes,  there is a need to patent our external trash can attachment device for o</a:t>
            </a:r>
            <a:r>
              <a:rPr lang="es" sz="1200">
                <a:latin typeface="Catamaran"/>
                <a:ea typeface="Catamaran"/>
                <a:cs typeface="Catamaran"/>
                <a:sym typeface="Catamaran"/>
              </a:rPr>
              <a:t>dor detection and elimination. </a:t>
            </a:r>
            <a:endParaRPr sz="1200">
              <a:latin typeface="Catamaran"/>
              <a:ea typeface="Catamaran"/>
              <a:cs typeface="Catamaran"/>
              <a:sym typeface="Catamaran"/>
            </a:endParaRPr>
          </a:p>
          <a:p>
            <a:pPr indent="-304800" lvl="1" marL="1371600" rtl="0" algn="l">
              <a:lnSpc>
                <a:spcPct val="100000"/>
              </a:lnSpc>
              <a:spcBef>
                <a:spcPts val="0"/>
              </a:spcBef>
              <a:spcAft>
                <a:spcPts val="0"/>
              </a:spcAft>
              <a:buSzPts val="1200"/>
              <a:buFont typeface="Catamaran"/>
              <a:buChar char="➢"/>
            </a:pPr>
            <a:r>
              <a:rPr lang="es" sz="1200">
                <a:latin typeface="Catamaran"/>
                <a:ea typeface="Catamaran"/>
                <a:cs typeface="Catamaran"/>
                <a:sym typeface="Catamaran"/>
              </a:rPr>
              <a:t>Almost everyone contributes to waste around the world, rendering products in this market very profitable. Patents are essential, otherwise many companies could capitalize on the same product.</a:t>
            </a:r>
            <a:endParaRPr sz="1200">
              <a:latin typeface="Catamaran"/>
              <a:ea typeface="Catamaran"/>
              <a:cs typeface="Catamaran"/>
              <a:sym typeface="Catamaran"/>
            </a:endParaRPr>
          </a:p>
          <a:p>
            <a:pPr indent="0" lvl="0" marL="914400" rtl="0" algn="l">
              <a:lnSpc>
                <a:spcPct val="100000"/>
              </a:lnSpc>
              <a:spcBef>
                <a:spcPts val="0"/>
              </a:spcBef>
              <a:spcAft>
                <a:spcPts val="0"/>
              </a:spcAft>
              <a:buNone/>
            </a:pPr>
            <a:r>
              <a:t/>
            </a:r>
            <a:endParaRPr sz="1200">
              <a:latin typeface="Catamaran"/>
              <a:ea typeface="Catamaran"/>
              <a:cs typeface="Catamaran"/>
              <a:sym typeface="Catamaran"/>
            </a:endParaRPr>
          </a:p>
          <a:p>
            <a:pPr indent="-76200" lvl="0" marL="72000" rtl="0" algn="l">
              <a:lnSpc>
                <a:spcPct val="100000"/>
              </a:lnSpc>
              <a:spcBef>
                <a:spcPts val="0"/>
              </a:spcBef>
              <a:spcAft>
                <a:spcPts val="0"/>
              </a:spcAft>
              <a:buSzPts val="1200"/>
              <a:buFont typeface="Catamaran"/>
              <a:buChar char="❖"/>
            </a:pPr>
            <a:r>
              <a:rPr b="1" lang="es" sz="1200">
                <a:latin typeface="Catamaran"/>
                <a:ea typeface="Catamaran"/>
                <a:cs typeface="Catamaran"/>
                <a:sym typeface="Catamaran"/>
              </a:rPr>
              <a:t>More ge</a:t>
            </a:r>
            <a:r>
              <a:rPr b="1" lang="es" sz="1200">
                <a:latin typeface="Catamaran"/>
                <a:ea typeface="Catamaran"/>
                <a:cs typeface="Catamaran"/>
                <a:sym typeface="Catamaran"/>
              </a:rPr>
              <a:t>a</a:t>
            </a:r>
            <a:r>
              <a:rPr b="1" lang="es" sz="1200">
                <a:latin typeface="Catamaran"/>
                <a:ea typeface="Catamaran"/>
                <a:cs typeface="Catamaran"/>
                <a:sym typeface="Catamaran"/>
              </a:rPr>
              <a:t>red toward copyrights or trade secrets?</a:t>
            </a:r>
            <a:endParaRPr b="1" sz="1200">
              <a:latin typeface="Catamaran"/>
              <a:ea typeface="Catamaran"/>
              <a:cs typeface="Catamaran"/>
              <a:sym typeface="Catamaran"/>
            </a:endParaRPr>
          </a:p>
          <a:p>
            <a:pPr indent="-304800" lvl="1" marL="1371600" rtl="0" algn="l">
              <a:lnSpc>
                <a:spcPct val="100000"/>
              </a:lnSpc>
              <a:spcBef>
                <a:spcPts val="0"/>
              </a:spcBef>
              <a:spcAft>
                <a:spcPts val="0"/>
              </a:spcAft>
              <a:buSzPts val="1200"/>
              <a:buFont typeface="Catamaran"/>
              <a:buChar char="➢"/>
            </a:pPr>
            <a:r>
              <a:rPr lang="es" sz="1200">
                <a:latin typeface="Catamaran"/>
                <a:ea typeface="Catamaran"/>
                <a:cs typeface="Catamaran"/>
                <a:sym typeface="Catamaran"/>
              </a:rPr>
              <a:t>Our scented compounds will be trade secrets.</a:t>
            </a:r>
            <a:endParaRPr sz="1200">
              <a:latin typeface="Catamaran"/>
              <a:ea typeface="Catamaran"/>
              <a:cs typeface="Catamaran"/>
              <a:sym typeface="Catamaran"/>
            </a:endParaRPr>
          </a:p>
          <a:p>
            <a:pPr indent="0" lvl="0" marL="914400" rtl="0" algn="l">
              <a:lnSpc>
                <a:spcPct val="100000"/>
              </a:lnSpc>
              <a:spcBef>
                <a:spcPts val="0"/>
              </a:spcBef>
              <a:spcAft>
                <a:spcPts val="0"/>
              </a:spcAft>
              <a:buNone/>
            </a:pPr>
            <a:r>
              <a:t/>
            </a:r>
            <a:endParaRPr sz="1200">
              <a:latin typeface="Catamaran"/>
              <a:ea typeface="Catamaran"/>
              <a:cs typeface="Catamaran"/>
              <a:sym typeface="Catamaran"/>
            </a:endParaRPr>
          </a:p>
          <a:p>
            <a:pPr indent="-76200" lvl="0" marL="72000" rtl="0" algn="l">
              <a:lnSpc>
                <a:spcPct val="100000"/>
              </a:lnSpc>
              <a:spcBef>
                <a:spcPts val="0"/>
              </a:spcBef>
              <a:spcAft>
                <a:spcPts val="0"/>
              </a:spcAft>
              <a:buSzPts val="1200"/>
              <a:buFont typeface="Catamaran"/>
              <a:buChar char="❖"/>
            </a:pPr>
            <a:r>
              <a:rPr b="1" lang="es" sz="1200">
                <a:latin typeface="Catamaran"/>
                <a:ea typeface="Catamaran"/>
                <a:cs typeface="Catamaran"/>
                <a:sym typeface="Catamaran"/>
              </a:rPr>
              <a:t>Is IP important to this solution?</a:t>
            </a:r>
            <a:endParaRPr b="1" sz="1200">
              <a:latin typeface="Catamaran"/>
              <a:ea typeface="Catamaran"/>
              <a:cs typeface="Catamaran"/>
              <a:sym typeface="Catamaran"/>
            </a:endParaRPr>
          </a:p>
          <a:p>
            <a:pPr indent="-304800" lvl="1" marL="1371600" rtl="0" algn="l">
              <a:lnSpc>
                <a:spcPct val="100000"/>
              </a:lnSpc>
              <a:spcBef>
                <a:spcPts val="0"/>
              </a:spcBef>
              <a:spcAft>
                <a:spcPts val="0"/>
              </a:spcAft>
              <a:buSzPts val="1200"/>
              <a:buFont typeface="Catamaran"/>
              <a:buChar char="➢"/>
            </a:pPr>
            <a:r>
              <a:rPr lang="es" sz="1200">
                <a:latin typeface="Catamaran"/>
                <a:ea typeface="Catamaran"/>
                <a:cs typeface="Catamaran"/>
                <a:sym typeface="Catamaran"/>
              </a:rPr>
              <a:t>Yes, the design of the application would need to be protected against infringement.</a:t>
            </a:r>
            <a:endParaRPr sz="1200">
              <a:latin typeface="Catamaran"/>
              <a:ea typeface="Catamaran"/>
              <a:cs typeface="Catamaran"/>
              <a:sym typeface="Catamaran"/>
            </a:endParaRPr>
          </a:p>
          <a:p>
            <a:pPr indent="-304800" lvl="1" marL="1371600" rtl="0" algn="l">
              <a:lnSpc>
                <a:spcPct val="100000"/>
              </a:lnSpc>
              <a:spcBef>
                <a:spcPts val="0"/>
              </a:spcBef>
              <a:spcAft>
                <a:spcPts val="0"/>
              </a:spcAft>
              <a:buSzPts val="1200"/>
              <a:buFont typeface="Catamaran"/>
              <a:buChar char="➢"/>
            </a:pPr>
            <a:r>
              <a:rPr lang="es" sz="1200">
                <a:latin typeface="Catamaran"/>
                <a:ea typeface="Catamaran"/>
                <a:cs typeface="Catamaran"/>
                <a:sym typeface="Catamaran"/>
              </a:rPr>
              <a:t>No other solution that addresses trash odor implies both an odor detector and eliminator, therefore protecting our product is essential.</a:t>
            </a:r>
            <a:endParaRPr sz="1200">
              <a:latin typeface="Catamaran"/>
              <a:ea typeface="Catamaran"/>
              <a:cs typeface="Catamaran"/>
              <a:sym typeface="Catamaran"/>
            </a:endParaRPr>
          </a:p>
          <a:p>
            <a:pPr indent="0" lvl="0" marL="914400" rtl="0" algn="l">
              <a:lnSpc>
                <a:spcPct val="100000"/>
              </a:lnSpc>
              <a:spcBef>
                <a:spcPts val="0"/>
              </a:spcBef>
              <a:spcAft>
                <a:spcPts val="0"/>
              </a:spcAft>
              <a:buNone/>
            </a:pPr>
            <a:r>
              <a:t/>
            </a:r>
            <a:endParaRPr sz="1200">
              <a:latin typeface="Catamaran"/>
              <a:ea typeface="Catamaran"/>
              <a:cs typeface="Catamaran"/>
              <a:sym typeface="Catamaran"/>
            </a:endParaRPr>
          </a:p>
          <a:p>
            <a:pPr indent="-76200" lvl="0" marL="72000" rtl="0" algn="l">
              <a:lnSpc>
                <a:spcPct val="100000"/>
              </a:lnSpc>
              <a:spcBef>
                <a:spcPts val="0"/>
              </a:spcBef>
              <a:spcAft>
                <a:spcPts val="0"/>
              </a:spcAft>
              <a:buSzPts val="1200"/>
              <a:buFont typeface="Catamaran"/>
              <a:buChar char="❖"/>
            </a:pPr>
            <a:r>
              <a:rPr b="1" lang="es" sz="1200">
                <a:latin typeface="Catamaran"/>
                <a:ea typeface="Catamaran"/>
                <a:cs typeface="Catamaran"/>
                <a:sym typeface="Catamaran"/>
              </a:rPr>
              <a:t>What patents exist to address this solution?</a:t>
            </a:r>
            <a:endParaRPr b="1" sz="1200">
              <a:latin typeface="Catamaran"/>
              <a:ea typeface="Catamaran"/>
              <a:cs typeface="Catamaran"/>
              <a:sym typeface="Catamaran"/>
            </a:endParaRPr>
          </a:p>
          <a:p>
            <a:pPr indent="-304800" lvl="1" marL="1371600" rtl="0" algn="l">
              <a:lnSpc>
                <a:spcPct val="100000"/>
              </a:lnSpc>
              <a:spcBef>
                <a:spcPts val="0"/>
              </a:spcBef>
              <a:spcAft>
                <a:spcPts val="0"/>
              </a:spcAft>
              <a:buSzPts val="1200"/>
              <a:buFont typeface="Catamaran"/>
              <a:buChar char="➢"/>
            </a:pPr>
            <a:r>
              <a:rPr lang="es" sz="1200">
                <a:latin typeface="Catamaran"/>
                <a:ea typeface="Catamaran"/>
                <a:cs typeface="Catamaran"/>
                <a:sym typeface="Catamaran"/>
              </a:rPr>
              <a:t> Scented trash bags (KR20180053579A) [19]</a:t>
            </a:r>
            <a:endParaRPr sz="1200">
              <a:latin typeface="Catamaran"/>
              <a:ea typeface="Catamaran"/>
              <a:cs typeface="Catamaran"/>
              <a:sym typeface="Catamaran"/>
            </a:endParaRPr>
          </a:p>
          <a:p>
            <a:pPr indent="-304800" lvl="1" marL="1371600" rtl="0" algn="l">
              <a:spcBef>
                <a:spcPts val="0"/>
              </a:spcBef>
              <a:spcAft>
                <a:spcPts val="0"/>
              </a:spcAft>
              <a:buSzPts val="1200"/>
              <a:buFont typeface="Catamaran"/>
              <a:buChar char="➢"/>
            </a:pPr>
            <a:r>
              <a:rPr lang="es" sz="1200">
                <a:latin typeface="Catamaran"/>
                <a:ea typeface="Catamaran"/>
                <a:cs typeface="Catamaran"/>
                <a:sym typeface="Catamaran"/>
              </a:rPr>
              <a:t>A Food Trash Odor Removal Unit and Method thereof (KR20050014327A) [20]</a:t>
            </a:r>
            <a:endParaRPr sz="1200">
              <a:latin typeface="Catamaran"/>
              <a:ea typeface="Catamaran"/>
              <a:cs typeface="Catamaran"/>
              <a:sym typeface="Catamaran"/>
            </a:endParaRPr>
          </a:p>
        </p:txBody>
      </p:sp>
      <p:sp>
        <p:nvSpPr>
          <p:cNvPr id="496" name="Google Shape;496;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53"/>
          <p:cNvSpPr/>
          <p:nvPr/>
        </p:nvSpPr>
        <p:spPr>
          <a:xfrm rot="5400000">
            <a:off x="-752200" y="2013850"/>
            <a:ext cx="4059900" cy="111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2" name="Google Shape;502;p53"/>
          <p:cNvPicPr preferRelativeResize="0"/>
          <p:nvPr/>
        </p:nvPicPr>
        <p:blipFill rotWithShape="1">
          <a:blip r:embed="rId3">
            <a:alphaModFix/>
          </a:blip>
          <a:srcRect b="16022" l="0" r="754" t="0"/>
          <a:stretch/>
        </p:blipFill>
        <p:spPr>
          <a:xfrm>
            <a:off x="1948200" y="541750"/>
            <a:ext cx="7195801" cy="4059901"/>
          </a:xfrm>
          <a:prstGeom prst="rect">
            <a:avLst/>
          </a:prstGeom>
          <a:noFill/>
          <a:ln>
            <a:noFill/>
          </a:ln>
        </p:spPr>
      </p:pic>
      <p:sp>
        <p:nvSpPr>
          <p:cNvPr id="503" name="Google Shape;503;p53"/>
          <p:cNvSpPr txBox="1"/>
          <p:nvPr>
            <p:ph type="ctrTitle"/>
          </p:nvPr>
        </p:nvSpPr>
        <p:spPr>
          <a:xfrm rot="-5400000">
            <a:off x="-190701" y="1759150"/>
            <a:ext cx="2888100" cy="897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IDEA GENERATION</a:t>
            </a:r>
            <a:endParaRPr>
              <a:solidFill>
                <a:schemeClr val="lt1"/>
              </a:solidFill>
            </a:endParaRPr>
          </a:p>
        </p:txBody>
      </p:sp>
      <p:sp>
        <p:nvSpPr>
          <p:cNvPr id="504" name="Google Shape;504;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05" name="Google Shape;505;p53"/>
          <p:cNvPicPr preferRelativeResize="0"/>
          <p:nvPr/>
        </p:nvPicPr>
        <p:blipFill>
          <a:blip r:embed="rId4">
            <a:alphaModFix/>
          </a:blip>
          <a:stretch>
            <a:fillRect/>
          </a:stretch>
        </p:blipFill>
        <p:spPr>
          <a:xfrm>
            <a:off x="1948200" y="548075"/>
            <a:ext cx="7195800" cy="40598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5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REVERSE THE PROBLEM</a:t>
            </a:r>
            <a:endParaRPr/>
          </a:p>
        </p:txBody>
      </p:sp>
      <p:sp>
        <p:nvSpPr>
          <p:cNvPr id="511" name="Google Shape;511;p54"/>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4"/>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4"/>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514" name="Google Shape;514;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aphicFrame>
        <p:nvGraphicFramePr>
          <p:cNvPr id="515" name="Google Shape;515;p54"/>
          <p:cNvGraphicFramePr/>
          <p:nvPr/>
        </p:nvGraphicFramePr>
        <p:xfrm>
          <a:off x="938650" y="348738"/>
          <a:ext cx="3000000" cy="3000000"/>
        </p:xfrm>
        <a:graphic>
          <a:graphicData uri="http://schemas.openxmlformats.org/drawingml/2006/table">
            <a:tbl>
              <a:tblPr>
                <a:noFill/>
                <a:tableStyleId>{1851FCB1-DD67-4C8A-8CEB-C0DAA81271DC}</a:tableStyleId>
              </a:tblPr>
              <a:tblGrid>
                <a:gridCol w="2945100"/>
                <a:gridCol w="3324375"/>
              </a:tblGrid>
              <a:tr h="299300">
                <a:tc>
                  <a:txBody>
                    <a:bodyPr/>
                    <a:lstStyle/>
                    <a:p>
                      <a:pPr indent="0" lvl="0" marL="0" rtl="0" algn="ctr">
                        <a:spcBef>
                          <a:spcPts val="0"/>
                        </a:spcBef>
                        <a:spcAft>
                          <a:spcPts val="0"/>
                        </a:spcAft>
                        <a:buNone/>
                      </a:pPr>
                      <a:r>
                        <a:rPr b="1" lang="es">
                          <a:solidFill>
                            <a:srgbClr val="FFFFFF"/>
                          </a:solidFill>
                        </a:rPr>
                        <a:t>Harder</a:t>
                      </a:r>
                      <a:endParaRPr b="1">
                        <a:solidFill>
                          <a:srgbClr val="FFFFFF"/>
                        </a:solidFill>
                      </a:endParaRPr>
                    </a:p>
                  </a:txBody>
                  <a:tcPr marT="0" marB="0" marR="0" marL="0">
                    <a:gradFill>
                      <a:gsLst>
                        <a:gs pos="0">
                          <a:srgbClr val="1077D2"/>
                        </a:gs>
                        <a:gs pos="100000">
                          <a:srgbClr val="093153"/>
                        </a:gs>
                      </a:gsLst>
                      <a:path path="circle">
                        <a:fillToRect b="50%" l="50%" r="50%" t="50%"/>
                      </a:path>
                      <a:tileRect/>
                    </a:gradFill>
                  </a:tcPr>
                </a:tc>
                <a:tc>
                  <a:txBody>
                    <a:bodyPr/>
                    <a:lstStyle/>
                    <a:p>
                      <a:pPr indent="0" lvl="0" marL="0" rtl="0" algn="ctr">
                        <a:spcBef>
                          <a:spcPts val="0"/>
                        </a:spcBef>
                        <a:spcAft>
                          <a:spcPts val="0"/>
                        </a:spcAft>
                        <a:buNone/>
                      </a:pPr>
                      <a:r>
                        <a:rPr b="1" lang="es">
                          <a:solidFill>
                            <a:srgbClr val="FFFFFF"/>
                          </a:solidFill>
                        </a:rPr>
                        <a:t>Solution </a:t>
                      </a:r>
                      <a:endParaRPr b="1">
                        <a:solidFill>
                          <a:srgbClr val="FFFFFF"/>
                        </a:solidFill>
                      </a:endParaRPr>
                    </a:p>
                  </a:txBody>
                  <a:tcPr marT="0" marB="0" marR="0" marL="0">
                    <a:gradFill>
                      <a:gsLst>
                        <a:gs pos="0">
                          <a:srgbClr val="1077D2"/>
                        </a:gs>
                        <a:gs pos="100000">
                          <a:srgbClr val="093153"/>
                        </a:gs>
                      </a:gsLst>
                      <a:path path="circle">
                        <a:fillToRect b="50%" l="50%" r="50%" t="50%"/>
                      </a:path>
                      <a:tileRect/>
                    </a:gradFill>
                  </a:tcPr>
                </a:tc>
              </a:tr>
              <a:tr h="277475">
                <a:tc>
                  <a:txBody>
                    <a:bodyPr/>
                    <a:lstStyle/>
                    <a:p>
                      <a:pPr indent="0" lvl="0" marL="0" rtl="0" algn="l">
                        <a:spcBef>
                          <a:spcPts val="0"/>
                        </a:spcBef>
                        <a:spcAft>
                          <a:spcPts val="0"/>
                        </a:spcAft>
                        <a:buNone/>
                      </a:pPr>
                      <a:r>
                        <a:rPr lang="es" sz="1200">
                          <a:latin typeface="Catamaran"/>
                          <a:ea typeface="Catamaran"/>
                          <a:cs typeface="Catamaran"/>
                          <a:sym typeface="Catamaran"/>
                        </a:rPr>
                        <a:t>Never clean trash can</a:t>
                      </a:r>
                      <a:endParaRPr sz="1200">
                        <a:latin typeface="Catamaran"/>
                        <a:ea typeface="Catamaran"/>
                        <a:cs typeface="Catamaran"/>
                        <a:sym typeface="Catamaran"/>
                      </a:endParaRPr>
                    </a:p>
                  </a:txBody>
                  <a:tcPr marT="0" marB="0" marR="0" marL="0">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Self cleaning trash can</a:t>
                      </a:r>
                      <a:endParaRPr sz="1200">
                        <a:latin typeface="Catamaran"/>
                        <a:ea typeface="Catamaran"/>
                        <a:cs typeface="Catamaran"/>
                        <a:sym typeface="Catamaran"/>
                      </a:endParaRPr>
                    </a:p>
                  </a:txBody>
                  <a:tcPr marT="0" marB="0" marR="0" marL="0">
                    <a:gradFill>
                      <a:gsLst>
                        <a:gs pos="0">
                          <a:srgbClr val="E7E1D6"/>
                        </a:gs>
                        <a:gs pos="100000">
                          <a:srgbClr val="B1A389"/>
                        </a:gs>
                      </a:gsLst>
                      <a:lin ang="5400012" scaled="0"/>
                    </a:gradFill>
                  </a:tcPr>
                </a:tc>
              </a:tr>
              <a:tr h="277475">
                <a:tc>
                  <a:txBody>
                    <a:bodyPr/>
                    <a:lstStyle/>
                    <a:p>
                      <a:pPr indent="0" lvl="0" marL="0" rtl="0" algn="l">
                        <a:spcBef>
                          <a:spcPts val="0"/>
                        </a:spcBef>
                        <a:spcAft>
                          <a:spcPts val="0"/>
                        </a:spcAft>
                        <a:buNone/>
                      </a:pPr>
                      <a:r>
                        <a:rPr lang="es" sz="1200">
                          <a:latin typeface="Catamaran"/>
                          <a:ea typeface="Catamaran"/>
                          <a:cs typeface="Catamaran"/>
                          <a:sym typeface="Catamaran"/>
                        </a:rPr>
                        <a:t>No Trash bags</a:t>
                      </a:r>
                      <a:endParaRPr sz="1200">
                        <a:latin typeface="Catamaran"/>
                        <a:ea typeface="Catamaran"/>
                        <a:cs typeface="Catamaran"/>
                        <a:sym typeface="Catamaran"/>
                      </a:endParaRPr>
                    </a:p>
                  </a:txBody>
                  <a:tcPr marT="0" marB="0" marR="0" marL="0">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Container for trash</a:t>
                      </a:r>
                      <a:endParaRPr sz="1200">
                        <a:latin typeface="Catamaran"/>
                        <a:ea typeface="Catamaran"/>
                        <a:cs typeface="Catamaran"/>
                        <a:sym typeface="Catamaran"/>
                      </a:endParaRPr>
                    </a:p>
                  </a:txBody>
                  <a:tcPr marT="0" marB="0" marR="0" marL="0">
                    <a:gradFill>
                      <a:gsLst>
                        <a:gs pos="0">
                          <a:srgbClr val="E7E1D6"/>
                        </a:gs>
                        <a:gs pos="100000">
                          <a:srgbClr val="B1A389"/>
                        </a:gs>
                      </a:gsLst>
                      <a:lin ang="5400012" scaled="0"/>
                    </a:gradFill>
                  </a:tcPr>
                </a:tc>
              </a:tr>
              <a:tr h="441925">
                <a:tc>
                  <a:txBody>
                    <a:bodyPr/>
                    <a:lstStyle/>
                    <a:p>
                      <a:pPr indent="0" lvl="0" marL="0" rtl="0" algn="l">
                        <a:spcBef>
                          <a:spcPts val="0"/>
                        </a:spcBef>
                        <a:spcAft>
                          <a:spcPts val="0"/>
                        </a:spcAft>
                        <a:buNone/>
                      </a:pPr>
                      <a:r>
                        <a:rPr lang="es" sz="1200">
                          <a:latin typeface="Catamaran"/>
                          <a:ea typeface="Catamaran"/>
                          <a:cs typeface="Catamaran"/>
                          <a:sym typeface="Catamaran"/>
                        </a:rPr>
                        <a:t>Use a fan to push bad smell around</a:t>
                      </a:r>
                      <a:endParaRPr sz="1200">
                        <a:latin typeface="Catamaran"/>
                        <a:ea typeface="Catamaran"/>
                        <a:cs typeface="Catamaran"/>
                        <a:sym typeface="Catamaran"/>
                      </a:endParaRPr>
                    </a:p>
                  </a:txBody>
                  <a:tcPr marT="0" marB="0" marR="0" marL="0">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Use a container that avoids airflow from entering/ exiting</a:t>
                      </a:r>
                      <a:endParaRPr sz="1200">
                        <a:latin typeface="Catamaran"/>
                        <a:ea typeface="Catamaran"/>
                        <a:cs typeface="Catamaran"/>
                        <a:sym typeface="Catamaran"/>
                      </a:endParaRPr>
                    </a:p>
                  </a:txBody>
                  <a:tcPr marT="0" marB="0" marR="0" marL="0">
                    <a:gradFill>
                      <a:gsLst>
                        <a:gs pos="0">
                          <a:srgbClr val="E7E1D6"/>
                        </a:gs>
                        <a:gs pos="100000">
                          <a:srgbClr val="B1A389"/>
                        </a:gs>
                      </a:gsLst>
                      <a:lin ang="5400012" scaled="0"/>
                    </a:gradFill>
                  </a:tcPr>
                </a:tc>
              </a:tr>
              <a:tr h="441925">
                <a:tc>
                  <a:txBody>
                    <a:bodyPr/>
                    <a:lstStyle/>
                    <a:p>
                      <a:pPr indent="0" lvl="0" marL="0" rtl="0" algn="l">
                        <a:spcBef>
                          <a:spcPts val="0"/>
                        </a:spcBef>
                        <a:spcAft>
                          <a:spcPts val="0"/>
                        </a:spcAft>
                        <a:buNone/>
                      </a:pPr>
                      <a:r>
                        <a:rPr lang="es" sz="1200">
                          <a:latin typeface="Catamaran"/>
                          <a:ea typeface="Catamaran"/>
                          <a:cs typeface="Catamaran"/>
                          <a:sym typeface="Catamaran"/>
                        </a:rPr>
                        <a:t>Put all trash in one area</a:t>
                      </a:r>
                      <a:endParaRPr sz="1200">
                        <a:latin typeface="Catamaran"/>
                        <a:ea typeface="Catamaran"/>
                        <a:cs typeface="Catamaran"/>
                        <a:sym typeface="Catamaran"/>
                      </a:endParaRPr>
                    </a:p>
                  </a:txBody>
                  <a:tcPr marT="0" marB="0" marR="0" marL="0">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Have dividers for trash, multiple disposal sites</a:t>
                      </a:r>
                      <a:endParaRPr sz="1200">
                        <a:latin typeface="Catamaran"/>
                        <a:ea typeface="Catamaran"/>
                        <a:cs typeface="Catamaran"/>
                        <a:sym typeface="Catamaran"/>
                      </a:endParaRPr>
                    </a:p>
                  </a:txBody>
                  <a:tcPr marT="0" marB="0" marR="0" marL="0">
                    <a:gradFill>
                      <a:gsLst>
                        <a:gs pos="0">
                          <a:srgbClr val="E7E1D6"/>
                        </a:gs>
                        <a:gs pos="100000">
                          <a:srgbClr val="B1A389"/>
                        </a:gs>
                      </a:gsLst>
                      <a:lin ang="5400012" scaled="0"/>
                    </a:gradFill>
                  </a:tcPr>
                </a:tc>
              </a:tr>
              <a:tr h="277475">
                <a:tc>
                  <a:txBody>
                    <a:bodyPr/>
                    <a:lstStyle/>
                    <a:p>
                      <a:pPr indent="0" lvl="0" marL="0" rtl="0" algn="l">
                        <a:spcBef>
                          <a:spcPts val="0"/>
                        </a:spcBef>
                        <a:spcAft>
                          <a:spcPts val="0"/>
                        </a:spcAft>
                        <a:buNone/>
                      </a:pPr>
                      <a:r>
                        <a:rPr lang="es" sz="1200">
                          <a:latin typeface="Catamaran"/>
                          <a:ea typeface="Catamaran"/>
                          <a:cs typeface="Catamaran"/>
                          <a:sym typeface="Catamaran"/>
                        </a:rPr>
                        <a:t>No trash dump sites</a:t>
                      </a:r>
                      <a:endParaRPr sz="1200">
                        <a:latin typeface="Catamaran"/>
                        <a:ea typeface="Catamaran"/>
                        <a:cs typeface="Catamaran"/>
                        <a:sym typeface="Catamaran"/>
                      </a:endParaRPr>
                    </a:p>
                  </a:txBody>
                  <a:tcPr marT="0" marB="0" marR="0" marL="0">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Thermal generator/ Incinerator</a:t>
                      </a:r>
                      <a:endParaRPr sz="1200">
                        <a:latin typeface="Catamaran"/>
                        <a:ea typeface="Catamaran"/>
                        <a:cs typeface="Catamaran"/>
                        <a:sym typeface="Catamaran"/>
                      </a:endParaRPr>
                    </a:p>
                  </a:txBody>
                  <a:tcPr marT="0" marB="0" marR="0" marL="0">
                    <a:gradFill>
                      <a:gsLst>
                        <a:gs pos="0">
                          <a:srgbClr val="E7E1D6"/>
                        </a:gs>
                        <a:gs pos="100000">
                          <a:srgbClr val="B1A389"/>
                        </a:gs>
                      </a:gsLst>
                      <a:lin ang="5400012" scaled="0"/>
                    </a:gradFill>
                  </a:tcPr>
                </a:tc>
              </a:tr>
              <a:tr h="277475">
                <a:tc>
                  <a:txBody>
                    <a:bodyPr/>
                    <a:lstStyle/>
                    <a:p>
                      <a:pPr indent="0" lvl="0" marL="0" rtl="0" algn="l">
                        <a:spcBef>
                          <a:spcPts val="0"/>
                        </a:spcBef>
                        <a:spcAft>
                          <a:spcPts val="0"/>
                        </a:spcAft>
                        <a:buNone/>
                      </a:pPr>
                      <a:r>
                        <a:rPr lang="es" sz="1200">
                          <a:latin typeface="Catamaran"/>
                          <a:ea typeface="Catamaran"/>
                          <a:cs typeface="Catamaran"/>
                          <a:sym typeface="Catamaran"/>
                        </a:rPr>
                        <a:t>No law/citation against littering</a:t>
                      </a:r>
                      <a:endParaRPr sz="1200">
                        <a:latin typeface="Catamaran"/>
                        <a:ea typeface="Catamaran"/>
                        <a:cs typeface="Catamaran"/>
                        <a:sym typeface="Catamaran"/>
                      </a:endParaRPr>
                    </a:p>
                  </a:txBody>
                  <a:tcPr marT="0" marB="0" marR="0" marL="0">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Enforce community regulations</a:t>
                      </a:r>
                      <a:endParaRPr sz="1200">
                        <a:latin typeface="Catamaran"/>
                        <a:ea typeface="Catamaran"/>
                        <a:cs typeface="Catamaran"/>
                        <a:sym typeface="Catamaran"/>
                      </a:endParaRPr>
                    </a:p>
                  </a:txBody>
                  <a:tcPr marT="0" marB="0" marR="0" marL="0">
                    <a:gradFill>
                      <a:gsLst>
                        <a:gs pos="0">
                          <a:srgbClr val="E7E1D6"/>
                        </a:gs>
                        <a:gs pos="100000">
                          <a:srgbClr val="B1A389"/>
                        </a:gs>
                      </a:gsLst>
                      <a:lin ang="5400012" scaled="0"/>
                    </a:gradFill>
                  </a:tcPr>
                </a:tc>
              </a:tr>
              <a:tr h="441925">
                <a:tc>
                  <a:txBody>
                    <a:bodyPr/>
                    <a:lstStyle/>
                    <a:p>
                      <a:pPr indent="0" lvl="0" marL="0" rtl="0" algn="l">
                        <a:spcBef>
                          <a:spcPts val="0"/>
                        </a:spcBef>
                        <a:spcAft>
                          <a:spcPts val="0"/>
                        </a:spcAft>
                        <a:buNone/>
                      </a:pPr>
                      <a:r>
                        <a:rPr lang="es" sz="1200">
                          <a:latin typeface="Catamaran"/>
                          <a:ea typeface="Catamaran"/>
                          <a:cs typeface="Catamaran"/>
                          <a:sym typeface="Catamaran"/>
                        </a:rPr>
                        <a:t>Only eating the stinkiest food</a:t>
                      </a:r>
                      <a:endParaRPr sz="1200">
                        <a:latin typeface="Catamaran"/>
                        <a:ea typeface="Catamaran"/>
                        <a:cs typeface="Catamaran"/>
                        <a:sym typeface="Catamaran"/>
                      </a:endParaRPr>
                    </a:p>
                  </a:txBody>
                  <a:tcPr marT="0" marB="0" marR="0" marL="0">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Throw it into your sink disposal instead of the trash</a:t>
                      </a:r>
                      <a:endParaRPr sz="1200">
                        <a:latin typeface="Catamaran"/>
                        <a:ea typeface="Catamaran"/>
                        <a:cs typeface="Catamaran"/>
                        <a:sym typeface="Catamaran"/>
                      </a:endParaRPr>
                    </a:p>
                  </a:txBody>
                  <a:tcPr marT="0" marB="0" marR="0" marL="0">
                    <a:gradFill>
                      <a:gsLst>
                        <a:gs pos="0">
                          <a:srgbClr val="E7E1D6"/>
                        </a:gs>
                        <a:gs pos="100000">
                          <a:srgbClr val="B1A389"/>
                        </a:gs>
                      </a:gsLst>
                      <a:lin ang="5400012" scaled="0"/>
                    </a:gradFill>
                  </a:tcPr>
                </a:tc>
              </a:tr>
              <a:tr h="606400">
                <a:tc>
                  <a:txBody>
                    <a:bodyPr/>
                    <a:lstStyle/>
                    <a:p>
                      <a:pPr indent="0" lvl="0" marL="0" rtl="0" algn="l">
                        <a:spcBef>
                          <a:spcPts val="0"/>
                        </a:spcBef>
                        <a:spcAft>
                          <a:spcPts val="0"/>
                        </a:spcAft>
                        <a:buNone/>
                      </a:pPr>
                      <a:r>
                        <a:rPr lang="es" sz="1200">
                          <a:latin typeface="Catamaran"/>
                          <a:ea typeface="Catamaran"/>
                          <a:cs typeface="Catamaran"/>
                          <a:sym typeface="Catamaran"/>
                        </a:rPr>
                        <a:t>Vacuum sealer for trash bag that spews smelly air out</a:t>
                      </a:r>
                      <a:endParaRPr sz="1200">
                        <a:latin typeface="Catamaran"/>
                        <a:ea typeface="Catamaran"/>
                        <a:cs typeface="Catamaran"/>
                        <a:sym typeface="Catamaran"/>
                      </a:endParaRPr>
                    </a:p>
                  </a:txBody>
                  <a:tcPr marT="0" marB="0" marR="0" marL="0">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Sanitize/purify the air spewing out. Use another item such as spray to mask the smell</a:t>
                      </a:r>
                      <a:endParaRPr sz="1200">
                        <a:latin typeface="Catamaran"/>
                        <a:ea typeface="Catamaran"/>
                        <a:cs typeface="Catamaran"/>
                        <a:sym typeface="Catamaran"/>
                      </a:endParaRPr>
                    </a:p>
                  </a:txBody>
                  <a:tcPr marT="0" marB="0" marR="0" marL="0">
                    <a:gradFill>
                      <a:gsLst>
                        <a:gs pos="0">
                          <a:srgbClr val="E7E1D6"/>
                        </a:gs>
                        <a:gs pos="100000">
                          <a:srgbClr val="B1A389"/>
                        </a:gs>
                      </a:gsLst>
                      <a:lin ang="5400012" scaled="0"/>
                    </a:gradFill>
                  </a:tcPr>
                </a:tc>
              </a:tr>
              <a:tr h="379525">
                <a:tc>
                  <a:txBody>
                    <a:bodyPr/>
                    <a:lstStyle/>
                    <a:p>
                      <a:pPr indent="0" lvl="0" marL="0" rtl="0" algn="l">
                        <a:spcBef>
                          <a:spcPts val="0"/>
                        </a:spcBef>
                        <a:spcAft>
                          <a:spcPts val="0"/>
                        </a:spcAft>
                        <a:buNone/>
                      </a:pPr>
                      <a:r>
                        <a:rPr lang="es" sz="1200">
                          <a:latin typeface="Catamaran"/>
                          <a:ea typeface="Catamaran"/>
                          <a:cs typeface="Catamaran"/>
                          <a:sym typeface="Catamaran"/>
                        </a:rPr>
                        <a:t>Ban against nose plugs</a:t>
                      </a:r>
                      <a:endParaRPr sz="1200">
                        <a:latin typeface="Catamaran"/>
                        <a:ea typeface="Catamaran"/>
                        <a:cs typeface="Catamaran"/>
                        <a:sym typeface="Catamaran"/>
                      </a:endParaRPr>
                    </a:p>
                  </a:txBody>
                  <a:tcPr marT="0" marB="0" marR="0" marL="0">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Permanently remove sense of smell at birth</a:t>
                      </a:r>
                      <a:endParaRPr sz="1200">
                        <a:latin typeface="Catamaran"/>
                        <a:ea typeface="Catamaran"/>
                        <a:cs typeface="Catamaran"/>
                        <a:sym typeface="Catamaran"/>
                      </a:endParaRPr>
                    </a:p>
                  </a:txBody>
                  <a:tcPr marT="0" marB="0" marR="0" marL="0">
                    <a:gradFill>
                      <a:gsLst>
                        <a:gs pos="0">
                          <a:srgbClr val="E7E1D6"/>
                        </a:gs>
                        <a:gs pos="100000">
                          <a:srgbClr val="B1A389"/>
                        </a:gs>
                      </a:gsLst>
                      <a:lin ang="5400012" scaled="0"/>
                    </a:gradFill>
                  </a:tcPr>
                </a:tc>
              </a:tr>
              <a:tr h="441925">
                <a:tc>
                  <a:txBody>
                    <a:bodyPr/>
                    <a:lstStyle/>
                    <a:p>
                      <a:pPr indent="0" lvl="0" marL="0" rtl="0" algn="l">
                        <a:spcBef>
                          <a:spcPts val="0"/>
                        </a:spcBef>
                        <a:spcAft>
                          <a:spcPts val="0"/>
                        </a:spcAft>
                        <a:buNone/>
                      </a:pPr>
                      <a:r>
                        <a:rPr lang="es" sz="1200">
                          <a:latin typeface="Catamaran"/>
                          <a:ea typeface="Catamaran"/>
                          <a:cs typeface="Catamaran"/>
                          <a:sym typeface="Catamaran"/>
                        </a:rPr>
                        <a:t>Garbage collectors come less often (once a month)</a:t>
                      </a:r>
                      <a:endParaRPr sz="1200">
                        <a:latin typeface="Catamaran"/>
                        <a:ea typeface="Catamaran"/>
                        <a:cs typeface="Catamaran"/>
                        <a:sym typeface="Catamaran"/>
                      </a:endParaRPr>
                    </a:p>
                  </a:txBody>
                  <a:tcPr marT="0" marB="0" marR="0" marL="0">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Uber but for trash, can order someone to pick up on a daily basis</a:t>
                      </a:r>
                      <a:endParaRPr sz="1200">
                        <a:latin typeface="Catamaran"/>
                        <a:ea typeface="Catamaran"/>
                        <a:cs typeface="Catamaran"/>
                        <a:sym typeface="Catamaran"/>
                      </a:endParaRPr>
                    </a:p>
                  </a:txBody>
                  <a:tcPr marT="0" marB="0" marR="0" marL="0">
                    <a:gradFill>
                      <a:gsLst>
                        <a:gs pos="0">
                          <a:srgbClr val="E7E1D6"/>
                        </a:gs>
                        <a:gs pos="100000">
                          <a:srgbClr val="B1A389"/>
                        </a:gs>
                      </a:gsLst>
                      <a:lin ang="5400012" scaled="0"/>
                    </a:gradFill>
                  </a:tcPr>
                </a:tc>
              </a:tr>
              <a:tr h="277475">
                <a:tc>
                  <a:txBody>
                    <a:bodyPr/>
                    <a:lstStyle/>
                    <a:p>
                      <a:pPr indent="0" lvl="0" marL="0" rtl="0" algn="l">
                        <a:spcBef>
                          <a:spcPts val="0"/>
                        </a:spcBef>
                        <a:spcAft>
                          <a:spcPts val="0"/>
                        </a:spcAft>
                        <a:buNone/>
                      </a:pPr>
                      <a:r>
                        <a:rPr lang="es" sz="1200">
                          <a:latin typeface="Catamaran"/>
                          <a:ea typeface="Catamaran"/>
                          <a:cs typeface="Catamaran"/>
                          <a:sym typeface="Catamaran"/>
                        </a:rPr>
                        <a:t>Less recycling/ composing</a:t>
                      </a:r>
                      <a:endParaRPr sz="1200">
                        <a:latin typeface="Catamaran"/>
                        <a:ea typeface="Catamaran"/>
                        <a:cs typeface="Catamaran"/>
                        <a:sym typeface="Catamaran"/>
                      </a:endParaRPr>
                    </a:p>
                  </a:txBody>
                  <a:tcPr marT="0" marB="0" marR="0" marL="0">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Promote more recycling/ composing</a:t>
                      </a:r>
                      <a:endParaRPr sz="1200">
                        <a:latin typeface="Catamaran"/>
                        <a:ea typeface="Catamaran"/>
                        <a:cs typeface="Catamaran"/>
                        <a:sym typeface="Catamaran"/>
                      </a:endParaRPr>
                    </a:p>
                  </a:txBody>
                  <a:tcPr marT="0" marB="0" marR="0" marL="0">
                    <a:gradFill>
                      <a:gsLst>
                        <a:gs pos="0">
                          <a:srgbClr val="E7E1D6"/>
                        </a:gs>
                        <a:gs pos="100000">
                          <a:srgbClr val="B1A389"/>
                        </a:gs>
                      </a:gsLst>
                      <a:lin ang="5400012" scaled="0"/>
                    </a:gra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55"/>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BRAIN WALKING</a:t>
            </a:r>
            <a:endParaRPr/>
          </a:p>
        </p:txBody>
      </p:sp>
      <p:sp>
        <p:nvSpPr>
          <p:cNvPr id="521" name="Google Shape;521;p55"/>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5"/>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5"/>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524" name="Google Shape;524;p55"/>
          <p:cNvSpPr txBox="1"/>
          <p:nvPr/>
        </p:nvSpPr>
        <p:spPr>
          <a:xfrm>
            <a:off x="714350" y="550275"/>
            <a:ext cx="7234500" cy="4252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900">
                <a:latin typeface="Catamaran"/>
                <a:ea typeface="Catamaran"/>
                <a:cs typeface="Catamaran"/>
                <a:sym typeface="Catamaran"/>
              </a:rPr>
              <a:t>Charles: </a:t>
            </a:r>
            <a:r>
              <a:rPr lang="es" sz="900">
                <a:latin typeface="Catamaran"/>
                <a:ea typeface="Catamaran"/>
                <a:cs typeface="Catamaran"/>
                <a:sym typeface="Catamaran"/>
              </a:rPr>
              <a:t>Vacuum seal lid for trash cans, uber for your trash, inhaling a molecule through your nose to trick your brain into smelling something other than a foul odor, Nose plugs, A method of shooting into space, giant plastic wrap, neighborhood compactors, neighborhood burial sites</a:t>
            </a:r>
            <a:endParaRPr sz="900">
              <a:latin typeface="Catamaran"/>
              <a:ea typeface="Catamaran"/>
              <a:cs typeface="Catamaran"/>
              <a:sym typeface="Catamaran"/>
            </a:endParaRPr>
          </a:p>
          <a:p>
            <a:pPr indent="0" lvl="0" marL="0" rtl="0" algn="l">
              <a:lnSpc>
                <a:spcPct val="115000"/>
              </a:lnSpc>
              <a:spcBef>
                <a:spcPts val="1600"/>
              </a:spcBef>
              <a:spcAft>
                <a:spcPts val="0"/>
              </a:spcAft>
              <a:buNone/>
            </a:pPr>
            <a:r>
              <a:rPr b="1" lang="es" sz="900">
                <a:latin typeface="Catamaran"/>
                <a:ea typeface="Catamaran"/>
                <a:cs typeface="Catamaran"/>
                <a:sym typeface="Catamaran"/>
              </a:rPr>
              <a:t>Brett: </a:t>
            </a:r>
            <a:r>
              <a:rPr lang="es" sz="900">
                <a:latin typeface="Catamaran"/>
                <a:ea typeface="Catamaran"/>
                <a:cs typeface="Catamaran"/>
                <a:sym typeface="Catamaran"/>
              </a:rPr>
              <a:t>Uber for trash, a Febreze-like spraying trash can, Trash can which incinerates contents, Trash bag which ties itself off and vacuum seals the bag. “Odor Bomb” which is put into trash can to absorb odor or destroy chemicals which produce odors</a:t>
            </a:r>
            <a:endParaRPr sz="900">
              <a:latin typeface="Catamaran"/>
              <a:ea typeface="Catamaran"/>
              <a:cs typeface="Catamaran"/>
              <a:sym typeface="Catamaran"/>
            </a:endParaRPr>
          </a:p>
          <a:p>
            <a:pPr indent="0" lvl="0" marL="0" rtl="0" algn="l">
              <a:lnSpc>
                <a:spcPct val="115000"/>
              </a:lnSpc>
              <a:spcBef>
                <a:spcPts val="1600"/>
              </a:spcBef>
              <a:spcAft>
                <a:spcPts val="0"/>
              </a:spcAft>
              <a:buNone/>
            </a:pPr>
            <a:r>
              <a:rPr b="1" lang="es" sz="900">
                <a:latin typeface="Catamaran"/>
                <a:ea typeface="Catamaran"/>
                <a:cs typeface="Catamaran"/>
                <a:sym typeface="Catamaran"/>
              </a:rPr>
              <a:t>Jaeyong: </a:t>
            </a:r>
            <a:r>
              <a:rPr lang="es" sz="900">
                <a:latin typeface="Catamaran"/>
                <a:ea typeface="Catamaran"/>
                <a:cs typeface="Catamaran"/>
                <a:sym typeface="Catamaran"/>
              </a:rPr>
              <a:t>Compact the trash, making it into a manageable size, then spray with odor absorbing liquid which is washed away after. Burn the trash, use it as some sort of fuel. Bury the trash, or use it as a building material. Give usable food waste to farms to feed animals. Inhaler for your nose that keeps a pleasant smell when around foul odor. </a:t>
            </a:r>
            <a:endParaRPr sz="900">
              <a:latin typeface="Catamaran"/>
              <a:ea typeface="Catamaran"/>
              <a:cs typeface="Catamaran"/>
              <a:sym typeface="Catamaran"/>
            </a:endParaRPr>
          </a:p>
          <a:p>
            <a:pPr indent="0" lvl="0" marL="0" rtl="0" algn="l">
              <a:lnSpc>
                <a:spcPct val="115000"/>
              </a:lnSpc>
              <a:spcBef>
                <a:spcPts val="1600"/>
              </a:spcBef>
              <a:spcAft>
                <a:spcPts val="0"/>
              </a:spcAft>
              <a:buNone/>
            </a:pPr>
            <a:r>
              <a:rPr b="1" lang="es" sz="900">
                <a:latin typeface="Catamaran"/>
                <a:ea typeface="Catamaran"/>
                <a:cs typeface="Catamaran"/>
                <a:sym typeface="Catamaran"/>
              </a:rPr>
              <a:t>Annalina:</a:t>
            </a:r>
            <a:r>
              <a:rPr lang="es" sz="900">
                <a:latin typeface="Catamaran"/>
                <a:ea typeface="Catamaran"/>
                <a:cs typeface="Catamaran"/>
                <a:sym typeface="Catamaran"/>
              </a:rPr>
              <a:t> Burning in a thermal generator, spray like Febreeze such as routine air spray by planes, decreasing/limiting products that go in trash, compact trash and extract odor and purify that odor, at home smusher, install fees for controlling odor, space trash management facility utilizing trash for fuel</a:t>
            </a:r>
            <a:endParaRPr sz="900">
              <a:latin typeface="Catamaran"/>
              <a:ea typeface="Catamaran"/>
              <a:cs typeface="Catamaran"/>
              <a:sym typeface="Catamaran"/>
            </a:endParaRPr>
          </a:p>
          <a:p>
            <a:pPr indent="0" lvl="0" marL="0" rtl="0" algn="l">
              <a:lnSpc>
                <a:spcPct val="115000"/>
              </a:lnSpc>
              <a:spcBef>
                <a:spcPts val="1600"/>
              </a:spcBef>
              <a:spcAft>
                <a:spcPts val="0"/>
              </a:spcAft>
              <a:buNone/>
            </a:pPr>
            <a:r>
              <a:rPr b="1" lang="es" sz="900">
                <a:latin typeface="Catamaran"/>
                <a:ea typeface="Catamaran"/>
                <a:cs typeface="Catamaran"/>
                <a:sym typeface="Catamaran"/>
              </a:rPr>
              <a:t>Johnny: </a:t>
            </a:r>
            <a:r>
              <a:rPr lang="es" sz="900">
                <a:latin typeface="Catamaran"/>
                <a:ea typeface="Catamaran"/>
                <a:cs typeface="Catamaran"/>
                <a:sym typeface="Catamaran"/>
              </a:rPr>
              <a:t>Raw waste is to compost. Cooked waste is to be animal feed. Food waste turning compost into fertilizer for plants, masking smell or using trash for their food. Vacuum sealed container for food waste to stay in until it makes it to the animeals. Use tightly sealed composting container to prevent odor leakage.</a:t>
            </a:r>
            <a:endParaRPr sz="900">
              <a:latin typeface="Catamaran"/>
              <a:ea typeface="Catamaran"/>
              <a:cs typeface="Catamaran"/>
              <a:sym typeface="Catamaran"/>
            </a:endParaRPr>
          </a:p>
          <a:p>
            <a:pPr indent="0" lvl="0" marL="0" rtl="0" algn="l">
              <a:lnSpc>
                <a:spcPct val="115000"/>
              </a:lnSpc>
              <a:spcBef>
                <a:spcPts val="1600"/>
              </a:spcBef>
              <a:spcAft>
                <a:spcPts val="0"/>
              </a:spcAft>
              <a:buNone/>
            </a:pPr>
            <a:r>
              <a:rPr b="1" lang="es" sz="900">
                <a:latin typeface="Catamaran"/>
                <a:ea typeface="Catamaran"/>
                <a:cs typeface="Catamaran"/>
                <a:sym typeface="Catamaran"/>
              </a:rPr>
              <a:t>Shaila: </a:t>
            </a:r>
            <a:r>
              <a:rPr lang="es" sz="900">
                <a:latin typeface="Catamaran"/>
                <a:ea typeface="Catamaran"/>
                <a:cs typeface="Catamaran"/>
                <a:sym typeface="Catamaran"/>
              </a:rPr>
              <a:t>Bacteria that eats trash and emits compost, Air purifying plants, Fee for not composting, Incentive for composting, At home method to transform plastic, Driving very far away to throw away trash, Recycle, Mandatory, Bulk items to be crushed or repaired, Promote waste reduction through social activities, App to monitor odor/waste, stores/trash management facilities rewarding people who bring and recycle trash, Flowers grown from trash and then sold to keep up with the cost, Better funding for recycling facilities, tax incentives for recycling, Composting containers are tightly sealed</a:t>
            </a:r>
            <a:endParaRPr sz="900">
              <a:latin typeface="Catamaran"/>
              <a:ea typeface="Catamaran"/>
              <a:cs typeface="Catamaran"/>
              <a:sym typeface="Catamaran"/>
            </a:endParaRPr>
          </a:p>
          <a:p>
            <a:pPr indent="0" lvl="0" marL="457200" rtl="0" algn="l">
              <a:lnSpc>
                <a:spcPct val="115000"/>
              </a:lnSpc>
              <a:spcBef>
                <a:spcPts val="1600"/>
              </a:spcBef>
              <a:spcAft>
                <a:spcPts val="1600"/>
              </a:spcAft>
              <a:buNone/>
            </a:pPr>
            <a:r>
              <a:t/>
            </a:r>
            <a:endParaRPr sz="900">
              <a:latin typeface="Catamaran"/>
              <a:ea typeface="Catamaran"/>
              <a:cs typeface="Catamaran"/>
              <a:sym typeface="Catamaran"/>
            </a:endParaRPr>
          </a:p>
        </p:txBody>
      </p:sp>
      <p:sp>
        <p:nvSpPr>
          <p:cNvPr id="525" name="Google Shape;525;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56"/>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MIND MAPPING</a:t>
            </a:r>
            <a:endParaRPr/>
          </a:p>
        </p:txBody>
      </p:sp>
      <p:sp>
        <p:nvSpPr>
          <p:cNvPr id="531" name="Google Shape;531;p56"/>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6"/>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6"/>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534" name="Google Shape;534;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35" name="Google Shape;535;p56"/>
          <p:cNvPicPr preferRelativeResize="0"/>
          <p:nvPr/>
        </p:nvPicPr>
        <p:blipFill>
          <a:blip r:embed="rId3">
            <a:alphaModFix/>
          </a:blip>
          <a:stretch>
            <a:fillRect/>
          </a:stretch>
        </p:blipFill>
        <p:spPr>
          <a:xfrm>
            <a:off x="88921" y="735125"/>
            <a:ext cx="7826253" cy="3481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57"/>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WORST IDEAS</a:t>
            </a:r>
            <a:endParaRPr/>
          </a:p>
        </p:txBody>
      </p:sp>
      <p:sp>
        <p:nvSpPr>
          <p:cNvPr id="541" name="Google Shape;541;p57"/>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7"/>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7"/>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544" name="Google Shape;544;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45" name="Google Shape;545;p57"/>
          <p:cNvSpPr txBox="1"/>
          <p:nvPr/>
        </p:nvSpPr>
        <p:spPr>
          <a:xfrm>
            <a:off x="1014650" y="576700"/>
            <a:ext cx="6549900" cy="3996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latin typeface="Catamaran"/>
                <a:ea typeface="Catamaran"/>
                <a:cs typeface="Catamaran"/>
                <a:sym typeface="Catamaran"/>
              </a:rPr>
              <a:t>Johnny:</a:t>
            </a:r>
            <a:r>
              <a:rPr lang="es" sz="1200">
                <a:latin typeface="Catamaran"/>
                <a:ea typeface="Catamaran"/>
                <a:cs typeface="Catamaran"/>
                <a:sym typeface="Catamaran"/>
              </a:rPr>
              <a:t> Burning trash, Force taxation on cleanliness, App on trashy location, No trash bag, Drug to block smell, Public trash department Bury trash in the ground, Hold the trash in a single location, Bad odor detection devices, Fan the odor out.</a:t>
            </a:r>
            <a:endParaRPr sz="1200">
              <a:latin typeface="Catamaran"/>
              <a:ea typeface="Catamaran"/>
              <a:cs typeface="Catamaran"/>
              <a:sym typeface="Catamaran"/>
            </a:endParaRPr>
          </a:p>
          <a:p>
            <a:pPr indent="0" lvl="0" marL="0" rtl="0" algn="l">
              <a:spcBef>
                <a:spcPts val="0"/>
              </a:spcBef>
              <a:spcAft>
                <a:spcPts val="0"/>
              </a:spcAft>
              <a:buNone/>
            </a:pPr>
            <a:r>
              <a:t/>
            </a:r>
            <a:endParaRPr sz="1200">
              <a:latin typeface="Catamaran"/>
              <a:ea typeface="Catamaran"/>
              <a:cs typeface="Catamaran"/>
              <a:sym typeface="Catamaran"/>
            </a:endParaRPr>
          </a:p>
          <a:p>
            <a:pPr indent="0" lvl="0" marL="0" rtl="0" algn="l">
              <a:spcBef>
                <a:spcPts val="0"/>
              </a:spcBef>
              <a:spcAft>
                <a:spcPts val="0"/>
              </a:spcAft>
              <a:buNone/>
            </a:pPr>
            <a:r>
              <a:rPr b="1" lang="es" sz="1200">
                <a:latin typeface="Catamaran"/>
                <a:ea typeface="Catamaran"/>
                <a:cs typeface="Catamaran"/>
                <a:sym typeface="Catamaran"/>
              </a:rPr>
              <a:t>Shaila: </a:t>
            </a:r>
            <a:r>
              <a:rPr lang="es" sz="1200">
                <a:latin typeface="Catamaran"/>
                <a:ea typeface="Catamaran"/>
                <a:cs typeface="Catamaran"/>
                <a:sym typeface="Catamaran"/>
              </a:rPr>
              <a:t>Everyone has to eat their trash, Everyone has to drive to Nebraska to dump their trash, Wrap the entire trash can in  plastic wrap, Compost all of your trash, Melt down the plastic waste to reuse it yourself, Reuse your plastic bottles, Perfume for trash bags, Make everything else just smell worse, Have trash eating bacteria in your trash, Sell all your trash, Burn the trash, Nose plugs</a:t>
            </a:r>
            <a:endParaRPr sz="1200">
              <a:latin typeface="Catamaran"/>
              <a:ea typeface="Catamaran"/>
              <a:cs typeface="Catamaran"/>
              <a:sym typeface="Catamaran"/>
            </a:endParaRPr>
          </a:p>
          <a:p>
            <a:pPr indent="0" lvl="0" marL="0" rtl="0" algn="l">
              <a:spcBef>
                <a:spcPts val="0"/>
              </a:spcBef>
              <a:spcAft>
                <a:spcPts val="0"/>
              </a:spcAft>
              <a:buNone/>
            </a:pPr>
            <a:r>
              <a:t/>
            </a:r>
            <a:endParaRPr sz="1200">
              <a:latin typeface="Catamaran"/>
              <a:ea typeface="Catamaran"/>
              <a:cs typeface="Catamaran"/>
              <a:sym typeface="Catamaran"/>
            </a:endParaRPr>
          </a:p>
          <a:p>
            <a:pPr indent="0" lvl="0" marL="0" rtl="0" algn="l">
              <a:spcBef>
                <a:spcPts val="0"/>
              </a:spcBef>
              <a:spcAft>
                <a:spcPts val="0"/>
              </a:spcAft>
              <a:buNone/>
            </a:pPr>
            <a:r>
              <a:rPr b="1" lang="es" sz="1200">
                <a:latin typeface="Catamaran"/>
                <a:ea typeface="Catamaran"/>
                <a:cs typeface="Catamaran"/>
                <a:sym typeface="Catamaran"/>
              </a:rPr>
              <a:t>Jaeyong: </a:t>
            </a:r>
            <a:r>
              <a:rPr lang="es" sz="1200">
                <a:latin typeface="Catamaran"/>
                <a:ea typeface="Catamaran"/>
                <a:cs typeface="Catamaran"/>
                <a:sym typeface="Catamaran"/>
              </a:rPr>
              <a:t>putting coffee to mask the smell, trash shredder, trash compactor, trash smoker, no trash bags, fragrant trash bags, ziplock style trash bag, don’t recycle, put all the trash in one place</a:t>
            </a:r>
            <a:endParaRPr sz="1200">
              <a:latin typeface="Catamaran"/>
              <a:ea typeface="Catamaran"/>
              <a:cs typeface="Catamaran"/>
              <a:sym typeface="Catamaran"/>
            </a:endParaRPr>
          </a:p>
          <a:p>
            <a:pPr indent="0" lvl="0" marL="0" rtl="0" algn="l">
              <a:spcBef>
                <a:spcPts val="0"/>
              </a:spcBef>
              <a:spcAft>
                <a:spcPts val="0"/>
              </a:spcAft>
              <a:buNone/>
            </a:pPr>
            <a:r>
              <a:t/>
            </a:r>
            <a:endParaRPr sz="1200">
              <a:latin typeface="Catamaran"/>
              <a:ea typeface="Catamaran"/>
              <a:cs typeface="Catamaran"/>
              <a:sym typeface="Catamaran"/>
            </a:endParaRPr>
          </a:p>
          <a:p>
            <a:pPr indent="0" lvl="0" marL="0" rtl="0" algn="l">
              <a:spcBef>
                <a:spcPts val="0"/>
              </a:spcBef>
              <a:spcAft>
                <a:spcPts val="0"/>
              </a:spcAft>
              <a:buNone/>
            </a:pPr>
            <a:r>
              <a:rPr b="1" lang="es" sz="1200">
                <a:latin typeface="Catamaran"/>
                <a:ea typeface="Catamaran"/>
                <a:cs typeface="Catamaran"/>
                <a:sym typeface="Catamaran"/>
              </a:rPr>
              <a:t>Charles:</a:t>
            </a:r>
            <a:r>
              <a:rPr lang="es" sz="1200">
                <a:latin typeface="Catamaran"/>
                <a:ea typeface="Catamaran"/>
                <a:cs typeface="Catamaran"/>
                <a:sym typeface="Catamaran"/>
              </a:rPr>
              <a:t> Grenades, Fart spray, Shoot into space, flush down toilet, burn it, bury it, tie it up in a million bags, nose plugs, device that damages sense of smell, one place to dispose of trash, no trash bags</a:t>
            </a:r>
            <a:endParaRPr sz="1200">
              <a:latin typeface="Catamaran"/>
              <a:ea typeface="Catamaran"/>
              <a:cs typeface="Catamaran"/>
              <a:sym typeface="Catamaran"/>
            </a:endParaRPr>
          </a:p>
          <a:p>
            <a:pPr indent="0" lvl="0" marL="0" rtl="0" algn="l">
              <a:spcBef>
                <a:spcPts val="0"/>
              </a:spcBef>
              <a:spcAft>
                <a:spcPts val="0"/>
              </a:spcAft>
              <a:buNone/>
            </a:pPr>
            <a:r>
              <a:t/>
            </a:r>
            <a:endParaRPr sz="1200">
              <a:latin typeface="Catamaran"/>
              <a:ea typeface="Catamaran"/>
              <a:cs typeface="Catamaran"/>
              <a:sym typeface="Catamaran"/>
            </a:endParaRPr>
          </a:p>
          <a:p>
            <a:pPr indent="0" lvl="0" marL="0" rtl="0" algn="l">
              <a:spcBef>
                <a:spcPts val="0"/>
              </a:spcBef>
              <a:spcAft>
                <a:spcPts val="0"/>
              </a:spcAft>
              <a:buNone/>
            </a:pPr>
            <a:r>
              <a:rPr b="1" lang="es" sz="1200">
                <a:latin typeface="Catamaran"/>
                <a:ea typeface="Catamaran"/>
                <a:cs typeface="Catamaran"/>
                <a:sym typeface="Catamaran"/>
              </a:rPr>
              <a:t>Brett:</a:t>
            </a:r>
            <a:r>
              <a:rPr lang="es" sz="1200">
                <a:latin typeface="Catamaran"/>
                <a:ea typeface="Catamaran"/>
                <a:cs typeface="Catamaran"/>
                <a:sym typeface="Catamaran"/>
              </a:rPr>
              <a:t> Smelly spray to block different smelly smell. Metal trash bag with lock and key. Trash can that ties the bag each time you close lid, then you have to untie it to use again. No trash bags. Febreze trash bags. Object that you throw in each bag which sprays nice smells. Nose plugs with fragrance. Keep trash next to flowers. </a:t>
            </a:r>
            <a:endParaRPr sz="1200">
              <a:latin typeface="Catamaran"/>
              <a:ea typeface="Catamaran"/>
              <a:cs typeface="Catamaran"/>
              <a:sym typeface="Catamaran"/>
            </a:endParaRPr>
          </a:p>
          <a:p>
            <a:pPr indent="0" lvl="0" marL="0" rtl="0" algn="l">
              <a:spcBef>
                <a:spcPts val="0"/>
              </a:spcBef>
              <a:spcAft>
                <a:spcPts val="0"/>
              </a:spcAft>
              <a:buNone/>
            </a:pPr>
            <a:r>
              <a:t/>
            </a:r>
            <a:endParaRPr sz="1200">
              <a:latin typeface="Catamaran"/>
              <a:ea typeface="Catamaran"/>
              <a:cs typeface="Catamaran"/>
              <a:sym typeface="Catamaran"/>
            </a:endParaRPr>
          </a:p>
          <a:p>
            <a:pPr indent="0" lvl="0" marL="0" rtl="0" algn="l">
              <a:spcBef>
                <a:spcPts val="0"/>
              </a:spcBef>
              <a:spcAft>
                <a:spcPts val="0"/>
              </a:spcAft>
              <a:buNone/>
            </a:pPr>
            <a:r>
              <a:rPr b="1" lang="es" sz="1200">
                <a:latin typeface="Catamaran"/>
                <a:ea typeface="Catamaran"/>
                <a:cs typeface="Catamaran"/>
                <a:sym typeface="Catamaran"/>
              </a:rPr>
              <a:t>Annalina:</a:t>
            </a:r>
            <a:r>
              <a:rPr lang="es" sz="1200">
                <a:latin typeface="Catamaran"/>
                <a:ea typeface="Catamaran"/>
                <a:cs typeface="Catamaran"/>
                <a:sym typeface="Catamaran"/>
              </a:rPr>
              <a:t> spray, scented bags, dividers for trash, never throw anything out, composting, throw everything outside, light it on fire, don't have a trash bin</a:t>
            </a:r>
            <a:endParaRPr sz="1200">
              <a:latin typeface="Catamaran"/>
              <a:ea typeface="Catamaran"/>
              <a:cs typeface="Catamaran"/>
              <a:sym typeface="Catamaran"/>
            </a:endParaRPr>
          </a:p>
          <a:p>
            <a:pPr indent="0" lvl="0" marL="0" rtl="0" algn="l">
              <a:spcBef>
                <a:spcPts val="0"/>
              </a:spcBef>
              <a:spcAft>
                <a:spcPts val="0"/>
              </a:spcAft>
              <a:buNone/>
            </a:pPr>
            <a:r>
              <a:t/>
            </a:r>
            <a:endParaRPr sz="1200">
              <a:latin typeface="Catamaran"/>
              <a:ea typeface="Catamaran"/>
              <a:cs typeface="Catamaran"/>
              <a:sym typeface="Catamaran"/>
            </a:endParaRPr>
          </a:p>
          <a:p>
            <a:pPr indent="0" lvl="0" marL="0" rtl="0" algn="l">
              <a:spcBef>
                <a:spcPts val="0"/>
              </a:spcBef>
              <a:spcAft>
                <a:spcPts val="0"/>
              </a:spcAft>
              <a:buNone/>
            </a:pPr>
            <a:r>
              <a:t/>
            </a:r>
            <a:endParaRPr sz="1200">
              <a:solidFill>
                <a:schemeClr val="dk2"/>
              </a:solidFill>
              <a:latin typeface="Catamaran"/>
              <a:ea typeface="Catamaran"/>
              <a:cs typeface="Catamaran"/>
              <a:sym typeface="Catamaran"/>
            </a:endParaRPr>
          </a:p>
          <a:p>
            <a:pPr indent="0" lvl="0" marL="0" rtl="0" algn="l">
              <a:spcBef>
                <a:spcPts val="0"/>
              </a:spcBef>
              <a:spcAft>
                <a:spcPts val="0"/>
              </a:spcAft>
              <a:buNone/>
            </a:pPr>
            <a:r>
              <a:rPr lang="es" sz="1200">
                <a:solidFill>
                  <a:schemeClr val="dk2"/>
                </a:solidFill>
                <a:latin typeface="Catamaran"/>
                <a:ea typeface="Catamaran"/>
                <a:cs typeface="Catamaran"/>
                <a:sym typeface="Catamaran"/>
              </a:rPr>
              <a:t> </a:t>
            </a:r>
            <a:endParaRPr sz="1200">
              <a:solidFill>
                <a:schemeClr val="dk2"/>
              </a:solidFill>
              <a:latin typeface="Catamaran"/>
              <a:ea typeface="Catamaran"/>
              <a:cs typeface="Catamaran"/>
              <a:sym typeface="Catamaran"/>
            </a:endParaRPr>
          </a:p>
          <a:p>
            <a:pPr indent="0" lvl="0" marL="0" rtl="0" algn="l">
              <a:spcBef>
                <a:spcPts val="0"/>
              </a:spcBef>
              <a:spcAft>
                <a:spcPts val="0"/>
              </a:spcAft>
              <a:buNone/>
            </a:pPr>
            <a:r>
              <a:t/>
            </a:r>
            <a:endParaRPr sz="1200">
              <a:latin typeface="Catamaran"/>
              <a:ea typeface="Catamaran"/>
              <a:cs typeface="Catamaran"/>
              <a:sym typeface="Catamar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58"/>
          <p:cNvSpPr/>
          <p:nvPr/>
        </p:nvSpPr>
        <p:spPr>
          <a:xfrm rot="5400000">
            <a:off x="-752200" y="2013850"/>
            <a:ext cx="4059900" cy="111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1" name="Google Shape;551;p58"/>
          <p:cNvPicPr preferRelativeResize="0"/>
          <p:nvPr/>
        </p:nvPicPr>
        <p:blipFill rotWithShape="1">
          <a:blip r:embed="rId3">
            <a:alphaModFix/>
          </a:blip>
          <a:srcRect b="16022" l="0" r="754" t="0"/>
          <a:stretch/>
        </p:blipFill>
        <p:spPr>
          <a:xfrm>
            <a:off x="1948200" y="541750"/>
            <a:ext cx="7195801" cy="4059901"/>
          </a:xfrm>
          <a:prstGeom prst="rect">
            <a:avLst/>
          </a:prstGeom>
          <a:noFill/>
          <a:ln>
            <a:noFill/>
          </a:ln>
        </p:spPr>
      </p:pic>
      <p:sp>
        <p:nvSpPr>
          <p:cNvPr id="552" name="Google Shape;552;p58"/>
          <p:cNvSpPr txBox="1"/>
          <p:nvPr>
            <p:ph type="ctrTitle"/>
          </p:nvPr>
        </p:nvSpPr>
        <p:spPr>
          <a:xfrm rot="-5400000">
            <a:off x="-190701" y="1759150"/>
            <a:ext cx="2888100" cy="897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PROTOTYPES</a:t>
            </a:r>
            <a:endParaRPr>
              <a:solidFill>
                <a:schemeClr val="lt1"/>
              </a:solidFill>
            </a:endParaRPr>
          </a:p>
        </p:txBody>
      </p:sp>
      <p:sp>
        <p:nvSpPr>
          <p:cNvPr id="553" name="Google Shape;553;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54" name="Google Shape;554;p58"/>
          <p:cNvPicPr preferRelativeResize="0"/>
          <p:nvPr/>
        </p:nvPicPr>
        <p:blipFill>
          <a:blip r:embed="rId4">
            <a:alphaModFix/>
          </a:blip>
          <a:stretch>
            <a:fillRect/>
          </a:stretch>
        </p:blipFill>
        <p:spPr>
          <a:xfrm>
            <a:off x="1948200" y="548075"/>
            <a:ext cx="7195800" cy="40598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59"/>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PROTOTYPE 1</a:t>
            </a:r>
            <a:endParaRPr/>
          </a:p>
        </p:txBody>
      </p:sp>
      <p:sp>
        <p:nvSpPr>
          <p:cNvPr id="560" name="Google Shape;560;p59"/>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9"/>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9"/>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563" name="Google Shape;563;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64" name="Google Shape;564;p59"/>
          <p:cNvSpPr txBox="1"/>
          <p:nvPr/>
        </p:nvSpPr>
        <p:spPr>
          <a:xfrm>
            <a:off x="754375" y="770575"/>
            <a:ext cx="6549900" cy="3996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s" sz="1200">
                <a:latin typeface="Catamaran"/>
                <a:ea typeface="Catamaran"/>
                <a:cs typeface="Catamaran"/>
                <a:sym typeface="Catamaran"/>
              </a:rPr>
              <a:t>Sketch a trash bin with two compartments for different types of waste (food waste and all other waste). This will be a low fidelity prototype as we are primarily focused on modeling how our product will look. </a:t>
            </a:r>
            <a:endParaRPr sz="1200">
              <a:latin typeface="Catamaran"/>
              <a:ea typeface="Catamaran"/>
              <a:cs typeface="Catamaran"/>
              <a:sym typeface="Catamaran"/>
            </a:endParaRPr>
          </a:p>
          <a:p>
            <a:pPr indent="0" lvl="0" marL="457200" rtl="0" algn="l">
              <a:spcBef>
                <a:spcPts val="1600"/>
              </a:spcBef>
              <a:spcAft>
                <a:spcPts val="0"/>
              </a:spcAft>
              <a:buNone/>
            </a:pPr>
            <a:r>
              <a:rPr lang="es" sz="1200">
                <a:latin typeface="Catamaran"/>
                <a:ea typeface="Catamaran"/>
                <a:cs typeface="Catamaran"/>
                <a:sym typeface="Catamaran"/>
              </a:rPr>
              <a:t>Main assumptions being tested:</a:t>
            </a:r>
            <a:endParaRPr sz="1200">
              <a:latin typeface="Catamaran"/>
              <a:ea typeface="Catamaran"/>
              <a:cs typeface="Catamaran"/>
              <a:sym typeface="Catamaran"/>
            </a:endParaRPr>
          </a:p>
          <a:p>
            <a:pPr indent="-304800" lvl="0" marL="914400" rtl="0" algn="l">
              <a:spcBef>
                <a:spcPts val="1600"/>
              </a:spcBef>
              <a:spcAft>
                <a:spcPts val="0"/>
              </a:spcAft>
              <a:buSzPts val="1200"/>
              <a:buFont typeface="Catamaran"/>
              <a:buChar char="❖"/>
            </a:pPr>
            <a:r>
              <a:rPr lang="es" sz="1200">
                <a:latin typeface="Catamaran"/>
                <a:ea typeface="Catamaran"/>
                <a:cs typeface="Catamaran"/>
                <a:sym typeface="Catamaran"/>
              </a:rPr>
              <a:t>People will take the time to dispose of their trash in the proper waste and non-food waste bins</a:t>
            </a:r>
            <a:endParaRPr sz="1200">
              <a:latin typeface="Catamaran"/>
              <a:ea typeface="Catamaran"/>
              <a:cs typeface="Catamaran"/>
              <a:sym typeface="Catamaran"/>
            </a:endParaRPr>
          </a:p>
          <a:p>
            <a:pPr indent="0" lvl="0" marL="457200" rtl="0" algn="l">
              <a:spcBef>
                <a:spcPts val="1600"/>
              </a:spcBef>
              <a:spcAft>
                <a:spcPts val="0"/>
              </a:spcAft>
              <a:buNone/>
            </a:pPr>
            <a:r>
              <a:rPr lang="es" sz="1200">
                <a:latin typeface="Catamaran"/>
                <a:ea typeface="Catamaran"/>
                <a:cs typeface="Catamaran"/>
                <a:sym typeface="Catamaran"/>
              </a:rPr>
              <a:t>The prototype will be a sketch of the trash bin that highlights the separate bins. We will also create a storyboard showing how the consumer will interact with the product. This will include how to properly use the trash bin to avoid odor escaping and how the trash bin vacuum seals the bag.</a:t>
            </a:r>
            <a:endParaRPr sz="1200">
              <a:latin typeface="Catamaran"/>
              <a:ea typeface="Catamaran"/>
              <a:cs typeface="Catamaran"/>
              <a:sym typeface="Catamaran"/>
            </a:endParaRPr>
          </a:p>
          <a:p>
            <a:pPr indent="0" lvl="0" marL="457200" rtl="0" algn="l">
              <a:spcBef>
                <a:spcPts val="1600"/>
              </a:spcBef>
              <a:spcAft>
                <a:spcPts val="0"/>
              </a:spcAft>
              <a:buNone/>
            </a:pPr>
            <a:r>
              <a:rPr lang="es" sz="1200">
                <a:latin typeface="Catamaran"/>
                <a:ea typeface="Catamaran"/>
                <a:cs typeface="Catamaran"/>
                <a:sym typeface="Catamaran"/>
              </a:rPr>
              <a:t>Answers we are looking for:</a:t>
            </a:r>
            <a:endParaRPr sz="1200">
              <a:latin typeface="Catamaran"/>
              <a:ea typeface="Catamaran"/>
              <a:cs typeface="Catamaran"/>
              <a:sym typeface="Catamaran"/>
            </a:endParaRPr>
          </a:p>
          <a:p>
            <a:pPr indent="-304800" lvl="0" marL="914400" rtl="0" algn="l">
              <a:spcBef>
                <a:spcPts val="1600"/>
              </a:spcBef>
              <a:spcAft>
                <a:spcPts val="0"/>
              </a:spcAft>
              <a:buSzPts val="1200"/>
              <a:buFont typeface="Catamaran"/>
              <a:buChar char="❖"/>
            </a:pPr>
            <a:r>
              <a:rPr lang="es" sz="1200">
                <a:latin typeface="Catamaran"/>
                <a:ea typeface="Catamaran"/>
                <a:cs typeface="Catamaran"/>
                <a:sym typeface="Catamaran"/>
              </a:rPr>
              <a:t>Is vacuum sealing feasible for consumers?</a:t>
            </a:r>
            <a:endParaRPr sz="1200">
              <a:latin typeface="Catamaran"/>
              <a:ea typeface="Catamaran"/>
              <a:cs typeface="Catamaran"/>
              <a:sym typeface="Catamaran"/>
            </a:endParaRPr>
          </a:p>
          <a:p>
            <a:pPr indent="-304800" lvl="0" marL="914400" rtl="0" algn="l">
              <a:spcBef>
                <a:spcPts val="0"/>
              </a:spcBef>
              <a:spcAft>
                <a:spcPts val="0"/>
              </a:spcAft>
              <a:buSzPts val="1200"/>
              <a:buFont typeface="Catamaran"/>
              <a:buChar char="❖"/>
            </a:pPr>
            <a:r>
              <a:rPr lang="es" sz="1200">
                <a:latin typeface="Catamaran"/>
                <a:ea typeface="Catamaran"/>
                <a:cs typeface="Catamaran"/>
                <a:sym typeface="Catamaran"/>
              </a:rPr>
              <a:t>Will the vacuum sealing aspect fit in our target price?</a:t>
            </a:r>
            <a:endParaRPr sz="1200">
              <a:latin typeface="Catamaran"/>
              <a:ea typeface="Catamaran"/>
              <a:cs typeface="Catamaran"/>
              <a:sym typeface="Catamaran"/>
            </a:endParaRPr>
          </a:p>
          <a:p>
            <a:pPr indent="0" lvl="0" marL="1371600" rtl="0" algn="l">
              <a:spcBef>
                <a:spcPts val="1600"/>
              </a:spcBef>
              <a:spcAft>
                <a:spcPts val="0"/>
              </a:spcAft>
              <a:buNone/>
            </a:pPr>
            <a:r>
              <a:t/>
            </a:r>
            <a:endParaRPr sz="1200">
              <a:latin typeface="Catamaran"/>
              <a:ea typeface="Catamaran"/>
              <a:cs typeface="Catamaran"/>
              <a:sym typeface="Catamaran"/>
            </a:endParaRPr>
          </a:p>
          <a:p>
            <a:pPr indent="0" lvl="0" marL="457200" rtl="0" algn="l">
              <a:spcBef>
                <a:spcPts val="1600"/>
              </a:spcBef>
              <a:spcAft>
                <a:spcPts val="0"/>
              </a:spcAft>
              <a:buNone/>
            </a:pPr>
            <a:r>
              <a:t/>
            </a:r>
            <a:endParaRPr sz="1200">
              <a:latin typeface="Open Sans"/>
              <a:ea typeface="Open Sans"/>
              <a:cs typeface="Open Sans"/>
              <a:sym typeface="Open Sans"/>
            </a:endParaRPr>
          </a:p>
          <a:p>
            <a:pPr indent="0" lvl="0" marL="1371600" rtl="0" algn="l">
              <a:lnSpc>
                <a:spcPct val="115000"/>
              </a:lnSpc>
              <a:spcBef>
                <a:spcPts val="1600"/>
              </a:spcBef>
              <a:spcAft>
                <a:spcPts val="1600"/>
              </a:spcAft>
              <a:buNone/>
            </a:pPr>
            <a:r>
              <a:t/>
            </a:r>
            <a:endParaRPr sz="1200">
              <a:latin typeface="Catamaran"/>
              <a:ea typeface="Catamaran"/>
              <a:cs typeface="Catamaran"/>
              <a:sym typeface="Catamar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70" name="Google Shape;570;p60"/>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PROTOTYPE 1</a:t>
            </a:r>
            <a:endParaRPr/>
          </a:p>
        </p:txBody>
      </p:sp>
      <p:pic>
        <p:nvPicPr>
          <p:cNvPr id="571" name="Google Shape;571;p60"/>
          <p:cNvPicPr preferRelativeResize="0"/>
          <p:nvPr/>
        </p:nvPicPr>
        <p:blipFill>
          <a:blip r:embed="rId3">
            <a:alphaModFix/>
          </a:blip>
          <a:stretch>
            <a:fillRect/>
          </a:stretch>
        </p:blipFill>
        <p:spPr>
          <a:xfrm>
            <a:off x="667150" y="773263"/>
            <a:ext cx="6688316" cy="3762175"/>
          </a:xfrm>
          <a:prstGeom prst="rect">
            <a:avLst/>
          </a:prstGeom>
          <a:noFill/>
          <a:ln>
            <a:noFill/>
          </a:ln>
        </p:spPr>
      </p:pic>
      <p:sp>
        <p:nvSpPr>
          <p:cNvPr id="572" name="Google Shape;572;p60"/>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0"/>
          <p:cNvSpPr txBox="1"/>
          <p:nvPr/>
        </p:nvSpPr>
        <p:spPr>
          <a:xfrm>
            <a:off x="1663825" y="284150"/>
            <a:ext cx="2394900" cy="6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u="sng">
                <a:latin typeface="Catamaran"/>
                <a:ea typeface="Catamaran"/>
                <a:cs typeface="Catamaran"/>
                <a:sym typeface="Catamaran"/>
              </a:rPr>
              <a:t>Multibin Trashcan</a:t>
            </a:r>
            <a:endParaRPr b="1" sz="1800" u="sng">
              <a:latin typeface="Catamaran"/>
              <a:ea typeface="Catamaran"/>
              <a:cs typeface="Catamaran"/>
              <a:sym typeface="Catamaran"/>
            </a:endParaRPr>
          </a:p>
        </p:txBody>
      </p:sp>
      <p:sp>
        <p:nvSpPr>
          <p:cNvPr id="574" name="Google Shape;574;p60"/>
          <p:cNvSpPr txBox="1"/>
          <p:nvPr/>
        </p:nvSpPr>
        <p:spPr>
          <a:xfrm>
            <a:off x="1870113" y="3914575"/>
            <a:ext cx="3928500" cy="5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Light"/>
                <a:ea typeface="Catamaran Light"/>
                <a:cs typeface="Catamaran Light"/>
                <a:sym typeface="Catamaran Light"/>
              </a:rPr>
              <a:t>Odorous waste will be placed in the right bin and sealed after each use to prevent odors from </a:t>
            </a:r>
            <a:r>
              <a:rPr lang="es">
                <a:latin typeface="Catamaran Light"/>
                <a:ea typeface="Catamaran Light"/>
                <a:cs typeface="Catamaran Light"/>
                <a:sym typeface="Catamaran Light"/>
              </a:rPr>
              <a:t>escaping</a:t>
            </a:r>
            <a:r>
              <a:rPr lang="es">
                <a:latin typeface="Catamaran Light"/>
                <a:ea typeface="Catamaran Light"/>
                <a:cs typeface="Catamaran Light"/>
                <a:sym typeface="Catamaran Light"/>
              </a:rPr>
              <a:t>. Non-odorous, </a:t>
            </a:r>
            <a:r>
              <a:rPr lang="es">
                <a:latin typeface="Catamaran Light"/>
                <a:ea typeface="Catamaran Light"/>
                <a:cs typeface="Catamaran Light"/>
                <a:sym typeface="Catamaran Light"/>
              </a:rPr>
              <a:t>recyclable</a:t>
            </a:r>
            <a:r>
              <a:rPr lang="es">
                <a:latin typeface="Catamaran Light"/>
                <a:ea typeface="Catamaran Light"/>
                <a:cs typeface="Catamaran Light"/>
                <a:sym typeface="Catamaran Light"/>
              </a:rPr>
              <a:t> waste such as cardboard, and paper will be placed on the left side. </a:t>
            </a:r>
            <a:endParaRPr>
              <a:latin typeface="Catamaran Light"/>
              <a:ea typeface="Catamaran Light"/>
              <a:cs typeface="Catamaran Light"/>
              <a:sym typeface="Catamaran Light"/>
            </a:endParaRPr>
          </a:p>
        </p:txBody>
      </p:sp>
      <p:pic>
        <p:nvPicPr>
          <p:cNvPr id="575" name="Google Shape;575;p60"/>
          <p:cNvPicPr preferRelativeResize="0"/>
          <p:nvPr/>
        </p:nvPicPr>
        <p:blipFill>
          <a:blip r:embed="rId4">
            <a:alphaModFix/>
          </a:blip>
          <a:stretch>
            <a:fillRect/>
          </a:stretch>
        </p:blipFill>
        <p:spPr>
          <a:xfrm rot="-864045">
            <a:off x="2660600" y="1147600"/>
            <a:ext cx="1267239" cy="393600"/>
          </a:xfrm>
          <a:prstGeom prst="rect">
            <a:avLst/>
          </a:prstGeom>
          <a:noFill/>
          <a:ln>
            <a:noFill/>
          </a:ln>
        </p:spPr>
      </p:pic>
      <p:sp>
        <p:nvSpPr>
          <p:cNvPr id="576" name="Google Shape;576;p60"/>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5"/>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BACKGROUND:</a:t>
            </a:r>
            <a:endParaRPr/>
          </a:p>
          <a:p>
            <a:pPr indent="0" lvl="0" marL="0" rtl="0" algn="l">
              <a:spcBef>
                <a:spcPts val="0"/>
              </a:spcBef>
              <a:spcAft>
                <a:spcPts val="0"/>
              </a:spcAft>
              <a:buNone/>
            </a:pPr>
            <a:r>
              <a:rPr lang="es"/>
              <a:t>PROBLEM</a:t>
            </a:r>
            <a:endParaRPr/>
          </a:p>
        </p:txBody>
      </p:sp>
      <p:sp>
        <p:nvSpPr>
          <p:cNvPr id="171" name="Google Shape;171;p25"/>
          <p:cNvSpPr txBox="1"/>
          <p:nvPr>
            <p:ph idx="4294967295" type="subTitle"/>
          </p:nvPr>
        </p:nvSpPr>
        <p:spPr>
          <a:xfrm flipH="1">
            <a:off x="720075" y="768600"/>
            <a:ext cx="5823600" cy="4024200"/>
          </a:xfrm>
          <a:prstGeom prst="rect">
            <a:avLst/>
          </a:prstGeom>
        </p:spPr>
        <p:txBody>
          <a:bodyPr anchorCtr="0" anchor="t" bIns="91425" lIns="91425" spcFirstLastPara="1" rIns="91425" wrap="square" tIns="91425">
            <a:noAutofit/>
          </a:bodyPr>
          <a:lstStyle/>
          <a:p>
            <a:pPr indent="0" lvl="0" marL="1828800" rtl="0" algn="l">
              <a:spcBef>
                <a:spcPts val="600"/>
              </a:spcBef>
              <a:spcAft>
                <a:spcPts val="0"/>
              </a:spcAft>
              <a:buNone/>
            </a:pPr>
            <a:r>
              <a:t/>
            </a:r>
            <a:endParaRPr sz="1400">
              <a:solidFill>
                <a:srgbClr val="000000"/>
              </a:solidFill>
              <a:latin typeface="Catamaran Medium"/>
              <a:ea typeface="Catamaran Medium"/>
              <a:cs typeface="Catamaran Medium"/>
              <a:sym typeface="Catamaran Medium"/>
            </a:endParaRPr>
          </a:p>
          <a:p>
            <a:pPr indent="-317500" lvl="0" marL="457200" rtl="0" algn="l">
              <a:spcBef>
                <a:spcPts val="600"/>
              </a:spcBef>
              <a:spcAft>
                <a:spcPts val="0"/>
              </a:spcAft>
              <a:buClr>
                <a:srgbClr val="000000"/>
              </a:buClr>
              <a:buSzPts val="1400"/>
              <a:buFont typeface="Catamaran"/>
              <a:buChar char="❖"/>
            </a:pPr>
            <a:r>
              <a:rPr lang="es" sz="1400">
                <a:solidFill>
                  <a:srgbClr val="000000"/>
                </a:solidFill>
                <a:latin typeface="Catamaran"/>
                <a:ea typeface="Catamaran"/>
                <a:cs typeface="Catamaran"/>
                <a:sym typeface="Catamaran"/>
              </a:rPr>
              <a:t>In urban environments, it is common to see trash bins and bags line the street, which can negatively impact quality of life for those living or commuting in the community.</a:t>
            </a:r>
            <a:endParaRPr sz="1400">
              <a:solidFill>
                <a:srgbClr val="000000"/>
              </a:solidFill>
              <a:latin typeface="Catamaran"/>
              <a:ea typeface="Catamaran"/>
              <a:cs typeface="Catamaran"/>
              <a:sym typeface="Catamaran"/>
            </a:endParaRPr>
          </a:p>
          <a:p>
            <a:pPr indent="-317500" lvl="0" marL="457200" rtl="0" algn="l">
              <a:spcBef>
                <a:spcPts val="0"/>
              </a:spcBef>
              <a:spcAft>
                <a:spcPts val="0"/>
              </a:spcAft>
              <a:buClr>
                <a:srgbClr val="000000"/>
              </a:buClr>
              <a:buSzPts val="1400"/>
              <a:buFont typeface="Catamaran"/>
              <a:buChar char="❖"/>
            </a:pPr>
            <a:r>
              <a:rPr lang="es" sz="1400">
                <a:solidFill>
                  <a:srgbClr val="000000"/>
                </a:solidFill>
                <a:latin typeface="Catamaran"/>
                <a:ea typeface="Catamaran"/>
                <a:cs typeface="Catamaran"/>
                <a:sym typeface="Catamaran"/>
              </a:rPr>
              <a:t>Overflowing trash bins cause foul odors and can attract pests and rodents.</a:t>
            </a:r>
            <a:endParaRPr sz="1400">
              <a:solidFill>
                <a:srgbClr val="000000"/>
              </a:solidFill>
              <a:latin typeface="Catamaran"/>
              <a:ea typeface="Catamaran"/>
              <a:cs typeface="Catamaran"/>
              <a:sym typeface="Catamaran"/>
            </a:endParaRPr>
          </a:p>
          <a:p>
            <a:pPr indent="-317500" lvl="0" marL="457200" rtl="0" algn="l">
              <a:spcBef>
                <a:spcPts val="0"/>
              </a:spcBef>
              <a:spcAft>
                <a:spcPts val="0"/>
              </a:spcAft>
              <a:buClr>
                <a:srgbClr val="000000"/>
              </a:buClr>
              <a:buSzPts val="1400"/>
              <a:buFont typeface="Catamaran"/>
              <a:buChar char="❖"/>
            </a:pPr>
            <a:r>
              <a:rPr lang="es" sz="1400">
                <a:solidFill>
                  <a:srgbClr val="000000"/>
                </a:solidFill>
                <a:latin typeface="Catamaran"/>
                <a:ea typeface="Catamaran"/>
                <a:cs typeface="Catamaran"/>
                <a:sym typeface="Catamaran"/>
              </a:rPr>
              <a:t>In many urban areas, particularly those in older cities where the streets may not be very wide, having trash bins lining the street’s edge can lead to foul-smelling alley-ways.</a:t>
            </a:r>
            <a:endParaRPr sz="1400">
              <a:solidFill>
                <a:srgbClr val="000000"/>
              </a:solidFill>
              <a:latin typeface="Catamaran"/>
              <a:ea typeface="Catamaran"/>
              <a:cs typeface="Catamaran"/>
              <a:sym typeface="Catamaran"/>
            </a:endParaRPr>
          </a:p>
          <a:p>
            <a:pPr indent="-317500" lvl="0" marL="457200" rtl="0" algn="l">
              <a:spcBef>
                <a:spcPts val="0"/>
              </a:spcBef>
              <a:spcAft>
                <a:spcPts val="0"/>
              </a:spcAft>
              <a:buClr>
                <a:srgbClr val="000000"/>
              </a:buClr>
              <a:buSzPts val="1400"/>
              <a:buFont typeface="Catamaran"/>
              <a:buChar char="❖"/>
            </a:pPr>
            <a:r>
              <a:rPr lang="es" sz="1400">
                <a:solidFill>
                  <a:srgbClr val="000000"/>
                </a:solidFill>
                <a:latin typeface="Catamaran"/>
                <a:ea typeface="Catamaran"/>
                <a:cs typeface="Catamaran"/>
                <a:sym typeface="Catamaran"/>
              </a:rPr>
              <a:t>Americans produce around 254 million tons of trash each year, and as a result, waste management is a $4 billion industry in the United States [3].</a:t>
            </a:r>
            <a:endParaRPr baseline="30000" sz="1400">
              <a:solidFill>
                <a:srgbClr val="000000"/>
              </a:solidFill>
              <a:latin typeface="Catamaran"/>
              <a:ea typeface="Catamaran"/>
              <a:cs typeface="Catamaran"/>
              <a:sym typeface="Catamaran"/>
            </a:endParaRPr>
          </a:p>
          <a:p>
            <a:pPr indent="0" lvl="0" marL="914400" rtl="0" algn="l">
              <a:lnSpc>
                <a:spcPct val="115000"/>
              </a:lnSpc>
              <a:spcBef>
                <a:spcPts val="0"/>
              </a:spcBef>
              <a:spcAft>
                <a:spcPts val="1600"/>
              </a:spcAft>
              <a:buNone/>
            </a:pPr>
            <a:r>
              <a:t/>
            </a:r>
            <a:endParaRPr sz="1400">
              <a:latin typeface="Catamaran"/>
              <a:ea typeface="Catamaran"/>
              <a:cs typeface="Catamaran"/>
              <a:sym typeface="Catamaran"/>
            </a:endParaRPr>
          </a:p>
        </p:txBody>
      </p:sp>
      <p:sp>
        <p:nvSpPr>
          <p:cNvPr id="172" name="Google Shape;172;p25"/>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175" name="Google Shape;17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3</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61"/>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PROTOTYPE 1:</a:t>
            </a:r>
            <a:endParaRPr/>
          </a:p>
          <a:p>
            <a:pPr indent="0" lvl="0" marL="0" rtl="0" algn="l">
              <a:spcBef>
                <a:spcPts val="0"/>
              </a:spcBef>
              <a:spcAft>
                <a:spcPts val="0"/>
              </a:spcAft>
              <a:buNone/>
            </a:pPr>
            <a:r>
              <a:rPr lang="es"/>
              <a:t>TESTING</a:t>
            </a:r>
            <a:endParaRPr/>
          </a:p>
        </p:txBody>
      </p:sp>
      <p:sp>
        <p:nvSpPr>
          <p:cNvPr id="582" name="Google Shape;582;p61"/>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1"/>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1"/>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585" name="Google Shape;585;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86" name="Google Shape;586;p61"/>
          <p:cNvSpPr txBox="1"/>
          <p:nvPr/>
        </p:nvSpPr>
        <p:spPr>
          <a:xfrm>
            <a:off x="982975" y="922975"/>
            <a:ext cx="6549900" cy="39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a:ea typeface="Catamaran"/>
                <a:cs typeface="Catamaran"/>
                <a:sym typeface="Catamaran"/>
              </a:rPr>
              <a:t>We showed a sketch of the </a:t>
            </a:r>
            <a:r>
              <a:rPr lang="es">
                <a:latin typeface="Catamaran"/>
                <a:ea typeface="Catamaran"/>
                <a:cs typeface="Catamaran"/>
                <a:sym typeface="Catamaran"/>
              </a:rPr>
              <a:t>multi bin to 15 different participants</a:t>
            </a:r>
            <a:r>
              <a:rPr lang="es">
                <a:latin typeface="Catamaran"/>
                <a:ea typeface="Catamaran"/>
                <a:cs typeface="Catamaran"/>
                <a:sym typeface="Catamaran"/>
              </a:rPr>
              <a:t>, highlighting the different compartments and the functions of each space. We gathered information relating to the design and usability and any issues they may experience with using the product. This data allowed us to understand what people wanted in a trash bin, and any additional </a:t>
            </a:r>
            <a:r>
              <a:rPr lang="es">
                <a:latin typeface="Catamaran"/>
                <a:ea typeface="Catamaran"/>
                <a:cs typeface="Catamaran"/>
                <a:sym typeface="Catamaran"/>
              </a:rPr>
              <a:t>information </a:t>
            </a:r>
            <a:r>
              <a:rPr lang="es">
                <a:latin typeface="Catamaran"/>
                <a:ea typeface="Catamaran"/>
                <a:cs typeface="Catamaran"/>
                <a:sym typeface="Catamaran"/>
              </a:rPr>
              <a:t>regarding the </a:t>
            </a:r>
            <a:r>
              <a:rPr lang="es">
                <a:latin typeface="Catamaran"/>
                <a:ea typeface="Catamaran"/>
                <a:cs typeface="Catamaran"/>
                <a:sym typeface="Catamaran"/>
              </a:rPr>
              <a:t>feasibility of the product.</a:t>
            </a:r>
            <a:r>
              <a:rPr lang="es">
                <a:latin typeface="Catamaran"/>
                <a:ea typeface="Catamaran"/>
                <a:cs typeface="Catamaran"/>
                <a:sym typeface="Catamaran"/>
              </a:rPr>
              <a:t> </a:t>
            </a:r>
            <a:endParaRPr>
              <a:latin typeface="Catamaran"/>
              <a:ea typeface="Catamaran"/>
              <a:cs typeface="Catamaran"/>
              <a:sym typeface="Catamaran"/>
            </a:endParaRPr>
          </a:p>
          <a:p>
            <a:pPr indent="0" lvl="0" marL="0" rtl="0" algn="l">
              <a:spcBef>
                <a:spcPts val="1600"/>
              </a:spcBef>
              <a:spcAft>
                <a:spcPts val="0"/>
              </a:spcAft>
              <a:buNone/>
            </a:pPr>
            <a:r>
              <a:rPr lang="es">
                <a:latin typeface="Catamaran"/>
                <a:ea typeface="Catamaran"/>
                <a:cs typeface="Catamaran"/>
                <a:sym typeface="Catamaran"/>
              </a:rPr>
              <a:t>The following questions were asked:</a:t>
            </a:r>
            <a:endParaRPr>
              <a:latin typeface="Catamaran"/>
              <a:ea typeface="Catamaran"/>
              <a:cs typeface="Catamaran"/>
              <a:sym typeface="Catamaran"/>
            </a:endParaRPr>
          </a:p>
          <a:p>
            <a:pPr indent="-317500" lvl="0" marL="1371600" rtl="0" algn="l">
              <a:spcBef>
                <a:spcPts val="1600"/>
              </a:spcBef>
              <a:spcAft>
                <a:spcPts val="0"/>
              </a:spcAft>
              <a:buSzPts val="1400"/>
              <a:buFont typeface="Catamaran"/>
              <a:buChar char="❖"/>
            </a:pPr>
            <a:r>
              <a:rPr lang="es">
                <a:latin typeface="Catamaran"/>
                <a:ea typeface="Catamaran"/>
                <a:cs typeface="Catamaran"/>
                <a:sym typeface="Catamaran"/>
              </a:rPr>
              <a:t>What do you think about the design of the product?</a:t>
            </a:r>
            <a:endParaRPr>
              <a:latin typeface="Catamaran"/>
              <a:ea typeface="Catamaran"/>
              <a:cs typeface="Catamaran"/>
              <a:sym typeface="Catamaran"/>
            </a:endParaRPr>
          </a:p>
          <a:p>
            <a:pPr indent="-317500" lvl="0" marL="1371600" rtl="0" algn="l">
              <a:spcBef>
                <a:spcPts val="0"/>
              </a:spcBef>
              <a:spcAft>
                <a:spcPts val="0"/>
              </a:spcAft>
              <a:buSzPts val="1400"/>
              <a:buFont typeface="Catamaran"/>
              <a:buChar char="❖"/>
            </a:pPr>
            <a:r>
              <a:rPr lang="es">
                <a:latin typeface="Catamaran"/>
                <a:ea typeface="Catamaran"/>
                <a:cs typeface="Catamaran"/>
                <a:sym typeface="Catamaran"/>
              </a:rPr>
              <a:t>What do you think of the ease of use of the product?</a:t>
            </a:r>
            <a:endParaRPr>
              <a:latin typeface="Catamaran"/>
              <a:ea typeface="Catamaran"/>
              <a:cs typeface="Catamaran"/>
              <a:sym typeface="Catamaran"/>
            </a:endParaRPr>
          </a:p>
          <a:p>
            <a:pPr indent="-317500" lvl="0" marL="1371600" rtl="0" algn="l">
              <a:spcBef>
                <a:spcPts val="0"/>
              </a:spcBef>
              <a:spcAft>
                <a:spcPts val="0"/>
              </a:spcAft>
              <a:buSzPts val="1400"/>
              <a:buFont typeface="Catamaran"/>
              <a:buChar char="❖"/>
            </a:pPr>
            <a:r>
              <a:rPr lang="es">
                <a:latin typeface="Catamaran"/>
                <a:ea typeface="Catamaran"/>
                <a:cs typeface="Catamaran"/>
                <a:sym typeface="Catamaran"/>
              </a:rPr>
              <a:t>What are you looking for in a trash bin?</a:t>
            </a:r>
            <a:endParaRPr>
              <a:latin typeface="Catamaran"/>
              <a:ea typeface="Catamaran"/>
              <a:cs typeface="Catamaran"/>
              <a:sym typeface="Catamaran"/>
            </a:endParaRPr>
          </a:p>
          <a:p>
            <a:pPr indent="-317500" lvl="0" marL="1371600" rtl="0" algn="l">
              <a:spcBef>
                <a:spcPts val="0"/>
              </a:spcBef>
              <a:spcAft>
                <a:spcPts val="0"/>
              </a:spcAft>
              <a:buSzPts val="1400"/>
              <a:buFont typeface="Catamaran"/>
              <a:buChar char="❖"/>
            </a:pPr>
            <a:r>
              <a:rPr lang="es">
                <a:latin typeface="Catamaran"/>
                <a:ea typeface="Catamaran"/>
                <a:cs typeface="Catamaran"/>
                <a:sym typeface="Catamaran"/>
              </a:rPr>
              <a:t>What are some of the potential issues you see with the product?</a:t>
            </a:r>
            <a:endParaRPr>
              <a:latin typeface="Catamaran"/>
              <a:ea typeface="Catamaran"/>
              <a:cs typeface="Catamaran"/>
              <a:sym typeface="Catamaran"/>
            </a:endParaRPr>
          </a:p>
          <a:p>
            <a:pPr indent="0" lvl="0" marL="3657600" rtl="0" algn="l">
              <a:spcBef>
                <a:spcPts val="1600"/>
              </a:spcBef>
              <a:spcAft>
                <a:spcPts val="1600"/>
              </a:spcAft>
              <a:buNone/>
            </a:pPr>
            <a:r>
              <a:t/>
            </a:r>
            <a:endParaRPr sz="1200">
              <a:latin typeface="Catamaran"/>
              <a:ea typeface="Catamaran"/>
              <a:cs typeface="Catamaran"/>
              <a:sym typeface="Catamar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62"/>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2"/>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PROTOTYPE 1:</a:t>
            </a:r>
            <a:endParaRPr/>
          </a:p>
          <a:p>
            <a:pPr indent="0" lvl="0" marL="0" rtl="0" algn="l">
              <a:spcBef>
                <a:spcPts val="0"/>
              </a:spcBef>
              <a:spcAft>
                <a:spcPts val="0"/>
              </a:spcAft>
              <a:buNone/>
            </a:pPr>
            <a:r>
              <a:rPr lang="es"/>
              <a:t>TESTING</a:t>
            </a:r>
            <a:endParaRPr/>
          </a:p>
        </p:txBody>
      </p:sp>
      <p:sp>
        <p:nvSpPr>
          <p:cNvPr id="593" name="Google Shape;593;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descr="Forms response chart. Question title: What is your opinion of the aesthetics of the product?. Number of responses: 15 responses." id="594" name="Google Shape;594;p62"/>
          <p:cNvPicPr preferRelativeResize="0"/>
          <p:nvPr/>
        </p:nvPicPr>
        <p:blipFill rotWithShape="1">
          <a:blip r:embed="rId3">
            <a:alphaModFix/>
          </a:blip>
          <a:srcRect b="10759" l="2615" r="27268" t="6915"/>
          <a:stretch/>
        </p:blipFill>
        <p:spPr>
          <a:xfrm>
            <a:off x="2127025" y="679300"/>
            <a:ext cx="3864259" cy="1904550"/>
          </a:xfrm>
          <a:prstGeom prst="rect">
            <a:avLst/>
          </a:prstGeom>
          <a:noFill/>
          <a:ln>
            <a:noFill/>
          </a:ln>
        </p:spPr>
      </p:pic>
      <p:sp>
        <p:nvSpPr>
          <p:cNvPr id="595" name="Google Shape;595;p62"/>
          <p:cNvSpPr txBox="1"/>
          <p:nvPr/>
        </p:nvSpPr>
        <p:spPr>
          <a:xfrm>
            <a:off x="1454775" y="69700"/>
            <a:ext cx="5292000" cy="609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tamaran Light"/>
              <a:buChar char="❖"/>
            </a:pPr>
            <a:r>
              <a:rPr lang="es">
                <a:latin typeface="Catamaran"/>
                <a:ea typeface="Catamaran"/>
                <a:cs typeface="Catamaran"/>
                <a:sym typeface="Catamaran"/>
              </a:rPr>
              <a:t>7 out of 15 participants </a:t>
            </a:r>
            <a:r>
              <a:rPr b="1" lang="es">
                <a:latin typeface="Catamaran"/>
                <a:ea typeface="Catamaran"/>
                <a:cs typeface="Catamaran"/>
                <a:sym typeface="Catamaran"/>
              </a:rPr>
              <a:t>(47%) </a:t>
            </a:r>
            <a:r>
              <a:rPr lang="es">
                <a:latin typeface="Catamaran"/>
                <a:ea typeface="Catamaran"/>
                <a:cs typeface="Catamaran"/>
                <a:sym typeface="Catamaran"/>
              </a:rPr>
              <a:t>stated that the product’s was aesthetically pleasing.</a:t>
            </a:r>
            <a:endParaRPr>
              <a:latin typeface="Catamaran Light"/>
              <a:ea typeface="Catamaran Light"/>
              <a:cs typeface="Catamaran Light"/>
              <a:sym typeface="Catamaran Light"/>
            </a:endParaRPr>
          </a:p>
        </p:txBody>
      </p:sp>
      <p:sp>
        <p:nvSpPr>
          <p:cNvPr id="596" name="Google Shape;596;p62"/>
          <p:cNvSpPr txBox="1"/>
          <p:nvPr/>
        </p:nvSpPr>
        <p:spPr>
          <a:xfrm>
            <a:off x="1592875" y="2583850"/>
            <a:ext cx="4850100" cy="797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tamaran"/>
              <a:buChar char="❖"/>
            </a:pPr>
            <a:r>
              <a:rPr b="1" lang="es">
                <a:latin typeface="Catamaran"/>
                <a:ea typeface="Catamaran"/>
                <a:cs typeface="Catamaran"/>
                <a:sym typeface="Catamaran"/>
              </a:rPr>
              <a:t>9 out of 15 participants (60%) seemed uninterested </a:t>
            </a:r>
            <a:r>
              <a:rPr lang="es">
                <a:latin typeface="Catamaran"/>
                <a:ea typeface="Catamaran"/>
                <a:cs typeface="Catamaran"/>
                <a:sym typeface="Catamaran"/>
              </a:rPr>
              <a:t>as they didn’t want to take the time to separate their trash.</a:t>
            </a:r>
            <a:endParaRPr>
              <a:latin typeface="Catamaran"/>
              <a:ea typeface="Catamaran"/>
              <a:cs typeface="Catamaran"/>
              <a:sym typeface="Catamaran"/>
            </a:endParaRPr>
          </a:p>
          <a:p>
            <a:pPr indent="0" lvl="0" marL="0" rtl="0" algn="l">
              <a:spcBef>
                <a:spcPts val="1600"/>
              </a:spcBef>
              <a:spcAft>
                <a:spcPts val="0"/>
              </a:spcAft>
              <a:buNone/>
            </a:pPr>
            <a:r>
              <a:t/>
            </a:r>
            <a:endParaRPr>
              <a:latin typeface="Catamaran Light"/>
              <a:ea typeface="Catamaran Light"/>
              <a:cs typeface="Catamaran Light"/>
              <a:sym typeface="Catamaran Light"/>
            </a:endParaRPr>
          </a:p>
        </p:txBody>
      </p:sp>
      <p:pic>
        <p:nvPicPr>
          <p:cNvPr descr="Forms response chart. Question title: Would you be likely to take the time to separate your trash into separate compartments?. Number of responses: 15 responses." id="597" name="Google Shape;597;p62"/>
          <p:cNvPicPr preferRelativeResize="0"/>
          <p:nvPr/>
        </p:nvPicPr>
        <p:blipFill rotWithShape="1">
          <a:blip r:embed="rId4">
            <a:alphaModFix/>
          </a:blip>
          <a:srcRect b="9681" l="0" r="10474" t="6566"/>
          <a:stretch/>
        </p:blipFill>
        <p:spPr>
          <a:xfrm>
            <a:off x="1867401" y="3217866"/>
            <a:ext cx="4651776" cy="1826709"/>
          </a:xfrm>
          <a:prstGeom prst="rect">
            <a:avLst/>
          </a:prstGeom>
          <a:noFill/>
          <a:ln>
            <a:noFill/>
          </a:ln>
        </p:spPr>
      </p:pic>
      <p:sp>
        <p:nvSpPr>
          <p:cNvPr id="598" name="Google Shape;598;p62"/>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63"/>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3"/>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PROTOTYPE 1:</a:t>
            </a:r>
            <a:endParaRPr/>
          </a:p>
          <a:p>
            <a:pPr indent="0" lvl="0" marL="0" rtl="0" algn="l">
              <a:spcBef>
                <a:spcPts val="0"/>
              </a:spcBef>
              <a:spcAft>
                <a:spcPts val="0"/>
              </a:spcAft>
              <a:buNone/>
            </a:pPr>
            <a:r>
              <a:rPr lang="es"/>
              <a:t>TESTING</a:t>
            </a:r>
            <a:endParaRPr/>
          </a:p>
        </p:txBody>
      </p:sp>
      <p:sp>
        <p:nvSpPr>
          <p:cNvPr id="605" name="Google Shape;605;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descr="Forms response chart. Question title: How would you rate the ease of use of the product?. Number of responses: 15 responses." id="606" name="Google Shape;606;p63"/>
          <p:cNvPicPr preferRelativeResize="0"/>
          <p:nvPr/>
        </p:nvPicPr>
        <p:blipFill rotWithShape="1">
          <a:blip r:embed="rId3">
            <a:alphaModFix/>
          </a:blip>
          <a:srcRect b="8235" l="2151" r="25895" t="5705"/>
          <a:stretch/>
        </p:blipFill>
        <p:spPr>
          <a:xfrm>
            <a:off x="1523275" y="1400825"/>
            <a:ext cx="5020450" cy="2520688"/>
          </a:xfrm>
          <a:prstGeom prst="rect">
            <a:avLst/>
          </a:prstGeom>
          <a:noFill/>
          <a:ln>
            <a:noFill/>
          </a:ln>
        </p:spPr>
      </p:pic>
      <p:sp>
        <p:nvSpPr>
          <p:cNvPr id="607" name="Google Shape;607;p63"/>
          <p:cNvSpPr txBox="1"/>
          <p:nvPr/>
        </p:nvSpPr>
        <p:spPr>
          <a:xfrm>
            <a:off x="1523275" y="641850"/>
            <a:ext cx="5308200" cy="708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7 out of 15</a:t>
            </a:r>
            <a:r>
              <a:rPr b="1" lang="es">
                <a:latin typeface="Catamaran"/>
                <a:ea typeface="Catamaran"/>
                <a:cs typeface="Catamaran"/>
                <a:sym typeface="Catamaran"/>
              </a:rPr>
              <a:t> (46.7%) </a:t>
            </a:r>
            <a:r>
              <a:rPr lang="es">
                <a:latin typeface="Catamaran Light"/>
                <a:ea typeface="Catamaran Light"/>
                <a:cs typeface="Catamaran Light"/>
                <a:sym typeface="Catamaran Light"/>
              </a:rPr>
              <a:t>of respondents rated the product’s ease of use as high</a:t>
            </a:r>
            <a:endParaRPr>
              <a:latin typeface="Catamaran Light"/>
              <a:ea typeface="Catamaran Light"/>
              <a:cs typeface="Catamaran Light"/>
              <a:sym typeface="Catamaran Light"/>
            </a:endParaRPr>
          </a:p>
        </p:txBody>
      </p:sp>
      <p:sp>
        <p:nvSpPr>
          <p:cNvPr id="608" name="Google Shape;608;p63"/>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64"/>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PROTOTYPE 1:</a:t>
            </a:r>
            <a:endParaRPr/>
          </a:p>
          <a:p>
            <a:pPr indent="0" lvl="0" marL="0" rtl="0" algn="l">
              <a:spcBef>
                <a:spcPts val="0"/>
              </a:spcBef>
              <a:spcAft>
                <a:spcPts val="0"/>
              </a:spcAft>
              <a:buNone/>
            </a:pPr>
            <a:r>
              <a:rPr lang="es"/>
              <a:t>TAKEAWAYS</a:t>
            </a:r>
            <a:endParaRPr/>
          </a:p>
        </p:txBody>
      </p:sp>
      <p:sp>
        <p:nvSpPr>
          <p:cNvPr id="615" name="Google Shape;615;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16" name="Google Shape;616;p64"/>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4"/>
          <p:cNvSpPr txBox="1"/>
          <p:nvPr/>
        </p:nvSpPr>
        <p:spPr>
          <a:xfrm>
            <a:off x="926000" y="582075"/>
            <a:ext cx="6513900" cy="3898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Catamaran"/>
                <a:ea typeface="Catamaran"/>
                <a:cs typeface="Catamaran"/>
                <a:sym typeface="Catamaran"/>
              </a:rPr>
              <a:t>Takeaways:</a:t>
            </a:r>
            <a:endParaRPr b="1">
              <a:latin typeface="Catamaran"/>
              <a:ea typeface="Catamaran"/>
              <a:cs typeface="Catamaran"/>
              <a:sym typeface="Catamaran"/>
            </a:endParaRPr>
          </a:p>
          <a:p>
            <a:pPr indent="-317500" lvl="0" marL="457200" rtl="0" algn="l">
              <a:spcBef>
                <a:spcPts val="1600"/>
              </a:spcBef>
              <a:spcAft>
                <a:spcPts val="0"/>
              </a:spcAft>
              <a:buSzPts val="1400"/>
              <a:buFont typeface="Catamaran"/>
              <a:buChar char="❖"/>
            </a:pPr>
            <a:r>
              <a:rPr lang="es">
                <a:latin typeface="Catamaran"/>
                <a:ea typeface="Catamaran"/>
                <a:cs typeface="Catamaran"/>
                <a:sym typeface="Catamaran"/>
              </a:rPr>
              <a:t>The </a:t>
            </a:r>
            <a:r>
              <a:rPr lang="es">
                <a:latin typeface="Catamaran"/>
                <a:ea typeface="Catamaran"/>
                <a:cs typeface="Catamaran"/>
                <a:sym typeface="Catamaran"/>
              </a:rPr>
              <a:t>product</a:t>
            </a:r>
            <a:r>
              <a:rPr lang="es">
                <a:latin typeface="Catamaran"/>
                <a:ea typeface="Catamaran"/>
                <a:cs typeface="Catamaran"/>
                <a:sym typeface="Catamaran"/>
              </a:rPr>
              <a:t> is too bulky and takes up too much space for the typical consumer.</a:t>
            </a:r>
            <a:endParaRPr>
              <a:latin typeface="Catamaran"/>
              <a:ea typeface="Catamaran"/>
              <a:cs typeface="Catamaran"/>
              <a:sym typeface="Catamaran"/>
            </a:endParaRPr>
          </a:p>
          <a:p>
            <a:pPr indent="-317500" lvl="0" marL="457200" rtl="0" algn="l">
              <a:spcBef>
                <a:spcPts val="0"/>
              </a:spcBef>
              <a:spcAft>
                <a:spcPts val="0"/>
              </a:spcAft>
              <a:buSzPts val="1400"/>
              <a:buFont typeface="Catamaran"/>
              <a:buChar char="❖"/>
            </a:pPr>
            <a:r>
              <a:rPr lang="es">
                <a:latin typeface="Catamaran"/>
                <a:ea typeface="Catamaran"/>
                <a:cs typeface="Catamaran"/>
                <a:sym typeface="Catamaran"/>
              </a:rPr>
              <a:t>The vacuum sealing process isn’t economically feasible for consumers. </a:t>
            </a:r>
            <a:endParaRPr>
              <a:latin typeface="Catamaran"/>
              <a:ea typeface="Catamaran"/>
              <a:cs typeface="Catamaran"/>
              <a:sym typeface="Catamaran"/>
            </a:endParaRPr>
          </a:p>
          <a:p>
            <a:pPr indent="-317500" lvl="0" marL="457200" rtl="0" algn="l">
              <a:spcBef>
                <a:spcPts val="0"/>
              </a:spcBef>
              <a:spcAft>
                <a:spcPts val="0"/>
              </a:spcAft>
              <a:buSzPts val="1400"/>
              <a:buFont typeface="Catamaran"/>
              <a:buChar char="❖"/>
            </a:pPr>
            <a:r>
              <a:rPr lang="es">
                <a:latin typeface="Catamaran"/>
                <a:ea typeface="Catamaran"/>
                <a:cs typeface="Catamaran"/>
                <a:sym typeface="Catamaran"/>
              </a:rPr>
              <a:t>Sealing the bag multiple times after </a:t>
            </a:r>
            <a:r>
              <a:rPr lang="es">
                <a:latin typeface="Catamaran"/>
                <a:ea typeface="Catamaran"/>
                <a:cs typeface="Catamaran"/>
                <a:sym typeface="Catamaran"/>
              </a:rPr>
              <a:t>each</a:t>
            </a:r>
            <a:r>
              <a:rPr lang="es">
                <a:latin typeface="Catamaran"/>
                <a:ea typeface="Catamaran"/>
                <a:cs typeface="Catamaran"/>
                <a:sym typeface="Catamaran"/>
              </a:rPr>
              <a:t> use would also be an issue with controlling the odorous air.</a:t>
            </a:r>
            <a:endParaRPr>
              <a:latin typeface="Catamaran"/>
              <a:ea typeface="Catamaran"/>
              <a:cs typeface="Catamaran"/>
              <a:sym typeface="Catamaran"/>
            </a:endParaRPr>
          </a:p>
          <a:p>
            <a:pPr indent="-317500" lvl="0" marL="457200" rtl="0" algn="l">
              <a:spcBef>
                <a:spcPts val="0"/>
              </a:spcBef>
              <a:spcAft>
                <a:spcPts val="0"/>
              </a:spcAft>
              <a:buSzPts val="1400"/>
              <a:buFont typeface="Catamaran"/>
              <a:buChar char="❖"/>
            </a:pPr>
            <a:r>
              <a:rPr lang="es">
                <a:latin typeface="Catamaran"/>
                <a:ea typeface="Catamaran"/>
                <a:cs typeface="Catamaran"/>
                <a:sym typeface="Catamaran"/>
              </a:rPr>
              <a:t>Consumers’ time is valuable and therefore taking the extra step of separating their trash is not ideal. </a:t>
            </a:r>
            <a:endParaRPr>
              <a:latin typeface="Catamaran"/>
              <a:ea typeface="Catamaran"/>
              <a:cs typeface="Catamaran"/>
              <a:sym typeface="Catamaran"/>
            </a:endParaRPr>
          </a:p>
          <a:p>
            <a:pPr indent="0" lvl="0" marL="0" rtl="0" algn="l">
              <a:spcBef>
                <a:spcPts val="1600"/>
              </a:spcBef>
              <a:spcAft>
                <a:spcPts val="0"/>
              </a:spcAft>
              <a:buNone/>
            </a:pPr>
            <a:r>
              <a:rPr lang="es">
                <a:latin typeface="Catamaran Light"/>
                <a:ea typeface="Catamaran Light"/>
                <a:cs typeface="Catamaran Light"/>
                <a:sym typeface="Catamaran Light"/>
              </a:rPr>
              <a:t>For these reasons, our Multibin Trashcan prototype is </a:t>
            </a:r>
            <a:r>
              <a:rPr b="1" lang="es" u="sng">
                <a:latin typeface="Catamaran"/>
                <a:ea typeface="Catamaran"/>
                <a:cs typeface="Catamaran"/>
                <a:sym typeface="Catamaran"/>
              </a:rPr>
              <a:t>infeasible</a:t>
            </a:r>
            <a:r>
              <a:rPr lang="es">
                <a:latin typeface="Catamaran Light"/>
                <a:ea typeface="Catamaran Light"/>
                <a:cs typeface="Catamaran Light"/>
                <a:sym typeface="Catamaran Light"/>
              </a:rPr>
              <a:t> and a new solution is necessary.</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rPr b="1" lang="es">
                <a:latin typeface="Catamaran"/>
                <a:ea typeface="Catamaran"/>
                <a:cs typeface="Catamaran"/>
                <a:sym typeface="Catamaran"/>
              </a:rPr>
              <a:t>Going forward:</a:t>
            </a:r>
            <a:endParaRPr b="1">
              <a:latin typeface="Catamaran"/>
              <a:ea typeface="Catamaran"/>
              <a:cs typeface="Catamaran"/>
              <a:sym typeface="Catamaran"/>
            </a:endParaRPr>
          </a:p>
          <a:p>
            <a:pPr indent="-317500" lvl="0" marL="457200" rtl="0" algn="l">
              <a:spcBef>
                <a:spcPts val="1600"/>
              </a:spcBef>
              <a:spcAft>
                <a:spcPts val="0"/>
              </a:spcAft>
              <a:buSzPts val="1400"/>
              <a:buFont typeface="Catamaran"/>
              <a:buChar char="❖"/>
            </a:pPr>
            <a:r>
              <a:rPr lang="es">
                <a:latin typeface="Catamaran"/>
                <a:ea typeface="Catamaran"/>
                <a:cs typeface="Catamaran"/>
                <a:sym typeface="Catamaran"/>
              </a:rPr>
              <a:t>The design must not impose on the user the need to take additional time to sort their trash.</a:t>
            </a:r>
            <a:endParaRPr>
              <a:latin typeface="Catamaran"/>
              <a:ea typeface="Catamaran"/>
              <a:cs typeface="Catamaran"/>
              <a:sym typeface="Catamaran"/>
            </a:endParaRPr>
          </a:p>
          <a:p>
            <a:pPr indent="-317500" lvl="0" marL="457200" rtl="0" algn="l">
              <a:spcBef>
                <a:spcPts val="0"/>
              </a:spcBef>
              <a:spcAft>
                <a:spcPts val="0"/>
              </a:spcAft>
              <a:buSzPts val="1400"/>
              <a:buFont typeface="Catamaran"/>
              <a:buChar char="❖"/>
            </a:pPr>
            <a:r>
              <a:rPr lang="es">
                <a:latin typeface="Catamaran"/>
                <a:ea typeface="Catamaran"/>
                <a:cs typeface="Catamaran"/>
                <a:sym typeface="Catamaran"/>
              </a:rPr>
              <a:t>The design must not consume more space than a typical 30 gallon trash bin.</a:t>
            </a:r>
            <a:endParaRPr>
              <a:latin typeface="Catamaran"/>
              <a:ea typeface="Catamaran"/>
              <a:cs typeface="Catamaran"/>
              <a:sym typeface="Catamaran"/>
            </a:endParaRPr>
          </a:p>
          <a:p>
            <a:pPr indent="-317500" lvl="0" marL="457200" rtl="0" algn="l">
              <a:spcBef>
                <a:spcPts val="0"/>
              </a:spcBef>
              <a:spcAft>
                <a:spcPts val="0"/>
              </a:spcAft>
              <a:buSzPts val="1400"/>
              <a:buFont typeface="Catamaran"/>
              <a:buChar char="❖"/>
            </a:pPr>
            <a:r>
              <a:rPr lang="es">
                <a:latin typeface="Catamaran"/>
                <a:ea typeface="Catamaran"/>
                <a:cs typeface="Catamaran"/>
                <a:sym typeface="Catamaran"/>
              </a:rPr>
              <a:t>The design must not include a vacuum sealer.</a:t>
            </a:r>
            <a:endParaRPr>
              <a:latin typeface="Catamaran"/>
              <a:ea typeface="Catamaran"/>
              <a:cs typeface="Catamaran"/>
              <a:sym typeface="Catamaran"/>
            </a:endParaRPr>
          </a:p>
          <a:p>
            <a:pPr indent="0" lvl="0" marL="2286000" rtl="0" algn="l">
              <a:spcBef>
                <a:spcPts val="1600"/>
              </a:spcBef>
              <a:spcAft>
                <a:spcPts val="0"/>
              </a:spcAft>
              <a:buNone/>
            </a:pPr>
            <a:r>
              <a:t/>
            </a:r>
            <a:endParaRPr>
              <a:latin typeface="Catamaran"/>
              <a:ea typeface="Catamaran"/>
              <a:cs typeface="Catamaran"/>
              <a:sym typeface="Catamaran"/>
            </a:endParaRPr>
          </a:p>
          <a:p>
            <a:pPr indent="0" lvl="0" marL="0" rtl="0" algn="l">
              <a:spcBef>
                <a:spcPts val="1600"/>
              </a:spcBef>
              <a:spcAft>
                <a:spcPts val="1600"/>
              </a:spcAft>
              <a:buNone/>
            </a:pPr>
            <a:r>
              <a:t/>
            </a:r>
            <a:endParaRPr>
              <a:latin typeface="Catamaran"/>
              <a:ea typeface="Catamaran"/>
              <a:cs typeface="Catamaran"/>
              <a:sym typeface="Catamar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65"/>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5"/>
          <p:cNvSpPr/>
          <p:nvPr/>
        </p:nvSpPr>
        <p:spPr>
          <a:xfrm flipH="1" rot="-5400000">
            <a:off x="7398150"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25" name="Google Shape;625;p65"/>
          <p:cNvSpPr txBox="1"/>
          <p:nvPr/>
        </p:nvSpPr>
        <p:spPr>
          <a:xfrm>
            <a:off x="863000" y="816950"/>
            <a:ext cx="7030200" cy="31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a:ea typeface="Catamaran"/>
                <a:cs typeface="Catamaran"/>
                <a:sym typeface="Catamaran"/>
              </a:rPr>
              <a:t>One-time use odor eliminating canned agent for trash bins. When triggered, by pulling out the tab/seal, the Odor Bomb will react with the air of the trash bin, primary with the common odor causing gases, to create a scented deodorizer that penetrates every part of the trash bin.</a:t>
            </a:r>
            <a:endParaRPr>
              <a:latin typeface="Catamaran"/>
              <a:ea typeface="Catamaran"/>
              <a:cs typeface="Catamaran"/>
              <a:sym typeface="Catamaran"/>
            </a:endParaRPr>
          </a:p>
          <a:p>
            <a:pPr indent="0" lvl="0" marL="0" rtl="0" algn="l">
              <a:spcBef>
                <a:spcPts val="1600"/>
              </a:spcBef>
              <a:spcAft>
                <a:spcPts val="0"/>
              </a:spcAft>
              <a:buNone/>
            </a:pPr>
            <a:r>
              <a:rPr lang="es">
                <a:latin typeface="Catamaran"/>
                <a:ea typeface="Catamaran"/>
                <a:cs typeface="Catamaran"/>
                <a:sym typeface="Catamaran"/>
              </a:rPr>
              <a:t>Main assumptions being tested:</a:t>
            </a:r>
            <a:endParaRPr>
              <a:latin typeface="Catamaran"/>
              <a:ea typeface="Catamaran"/>
              <a:cs typeface="Catamaran"/>
              <a:sym typeface="Catamaran"/>
            </a:endParaRPr>
          </a:p>
          <a:p>
            <a:pPr indent="-317500" lvl="0" marL="914400" rtl="0" algn="l">
              <a:spcBef>
                <a:spcPts val="1600"/>
              </a:spcBef>
              <a:spcAft>
                <a:spcPts val="0"/>
              </a:spcAft>
              <a:buSzPts val="1400"/>
              <a:buFont typeface="Catamaran"/>
              <a:buChar char="❖"/>
            </a:pPr>
            <a:r>
              <a:rPr lang="es">
                <a:latin typeface="Catamaran"/>
                <a:ea typeface="Catamaran"/>
                <a:cs typeface="Catamaran"/>
                <a:sym typeface="Catamaran"/>
              </a:rPr>
              <a:t>People are willing to purchase a one time use product to remove unwanted smells in trash bins.</a:t>
            </a:r>
            <a:endParaRPr>
              <a:latin typeface="Catamaran"/>
              <a:ea typeface="Catamaran"/>
              <a:cs typeface="Catamaran"/>
              <a:sym typeface="Catamaran"/>
            </a:endParaRPr>
          </a:p>
          <a:p>
            <a:pPr indent="-317500" lvl="0" marL="914400" rtl="0" algn="l">
              <a:spcBef>
                <a:spcPts val="0"/>
              </a:spcBef>
              <a:spcAft>
                <a:spcPts val="0"/>
              </a:spcAft>
              <a:buSzPts val="1400"/>
              <a:buFont typeface="Catamaran"/>
              <a:buChar char="❖"/>
            </a:pPr>
            <a:r>
              <a:rPr lang="es">
                <a:latin typeface="Catamaran"/>
                <a:ea typeface="Catamaran"/>
                <a:cs typeface="Catamaran"/>
                <a:sym typeface="Catamaran"/>
              </a:rPr>
              <a:t>People have a desire to remove unwanted smells from their indoor and outdoor trash cans</a:t>
            </a:r>
            <a:endParaRPr>
              <a:latin typeface="Catamaran"/>
              <a:ea typeface="Catamaran"/>
              <a:cs typeface="Catamaran"/>
              <a:sym typeface="Catamaran"/>
            </a:endParaRPr>
          </a:p>
          <a:p>
            <a:pPr indent="-317500" lvl="0" marL="914400" rtl="0" algn="l">
              <a:spcBef>
                <a:spcPts val="0"/>
              </a:spcBef>
              <a:spcAft>
                <a:spcPts val="0"/>
              </a:spcAft>
              <a:buSzPts val="1400"/>
              <a:buFont typeface="Catamaran"/>
              <a:buChar char="❖"/>
            </a:pPr>
            <a:r>
              <a:rPr lang="es">
                <a:latin typeface="Catamaran"/>
                <a:ea typeface="Catamaran"/>
                <a:cs typeface="Catamaran"/>
                <a:sym typeface="Catamaran"/>
              </a:rPr>
              <a:t>All individuals using the same dumpster would use this product for their trash</a:t>
            </a:r>
            <a:endParaRPr>
              <a:latin typeface="Catamaran"/>
              <a:ea typeface="Catamaran"/>
              <a:cs typeface="Catamaran"/>
              <a:sym typeface="Catamaran"/>
            </a:endParaRPr>
          </a:p>
          <a:p>
            <a:pPr indent="0" lvl="0" marL="0" rtl="0" algn="l">
              <a:spcBef>
                <a:spcPts val="1600"/>
              </a:spcBef>
              <a:spcAft>
                <a:spcPts val="0"/>
              </a:spcAft>
              <a:buNone/>
            </a:pPr>
            <a:r>
              <a:rPr lang="es">
                <a:latin typeface="Catamaran"/>
                <a:ea typeface="Catamaran"/>
                <a:cs typeface="Catamaran"/>
                <a:sym typeface="Catamaran"/>
              </a:rPr>
              <a:t>Answers we are looking for:</a:t>
            </a:r>
            <a:endParaRPr>
              <a:latin typeface="Catamaran"/>
              <a:ea typeface="Catamaran"/>
              <a:cs typeface="Catamaran"/>
              <a:sym typeface="Catamaran"/>
            </a:endParaRPr>
          </a:p>
          <a:p>
            <a:pPr indent="-317500" lvl="0" marL="914400" rtl="0" algn="l">
              <a:spcBef>
                <a:spcPts val="1600"/>
              </a:spcBef>
              <a:spcAft>
                <a:spcPts val="0"/>
              </a:spcAft>
              <a:buSzPts val="1400"/>
              <a:buFont typeface="Catamaran"/>
              <a:buChar char="❖"/>
            </a:pPr>
            <a:r>
              <a:rPr lang="es">
                <a:latin typeface="Catamaran"/>
                <a:ea typeface="Catamaran"/>
                <a:cs typeface="Catamaran"/>
                <a:sym typeface="Catamaran"/>
              </a:rPr>
              <a:t>Will people like a product that is intended to be one time use? (1 per trash bag)</a:t>
            </a:r>
            <a:endParaRPr>
              <a:latin typeface="Catamaran Light"/>
              <a:ea typeface="Catamaran Light"/>
              <a:cs typeface="Catamaran Light"/>
              <a:sym typeface="Catamaran Light"/>
            </a:endParaRPr>
          </a:p>
        </p:txBody>
      </p:sp>
      <p:sp>
        <p:nvSpPr>
          <p:cNvPr id="626" name="Google Shape;626;p65"/>
          <p:cNvSpPr txBox="1"/>
          <p:nvPr/>
        </p:nvSpPr>
        <p:spPr>
          <a:xfrm rot="5400000">
            <a:off x="6629500" y="1493150"/>
            <a:ext cx="3005700" cy="8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rgbClr val="434343"/>
                </a:solidFill>
                <a:latin typeface="Livvic"/>
                <a:ea typeface="Livvic"/>
                <a:cs typeface="Livvic"/>
                <a:sym typeface="Livvic"/>
              </a:rPr>
              <a:t>PROTOTYPE 2</a:t>
            </a:r>
            <a:endParaRPr b="1" sz="2400">
              <a:solidFill>
                <a:srgbClr val="434343"/>
              </a:solidFill>
              <a:latin typeface="Livvic"/>
              <a:ea typeface="Livvic"/>
              <a:cs typeface="Livvic"/>
              <a:sym typeface="Livvic"/>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66"/>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6"/>
          <p:cNvSpPr/>
          <p:nvPr/>
        </p:nvSpPr>
        <p:spPr>
          <a:xfrm flipH="1" rot="-5400000">
            <a:off x="7398150"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34" name="Google Shape;634;p66"/>
          <p:cNvSpPr txBox="1"/>
          <p:nvPr/>
        </p:nvSpPr>
        <p:spPr>
          <a:xfrm rot="5400000">
            <a:off x="6629500" y="1493150"/>
            <a:ext cx="3005700" cy="8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rgbClr val="434343"/>
                </a:solidFill>
                <a:latin typeface="Livvic"/>
                <a:ea typeface="Livvic"/>
                <a:cs typeface="Livvic"/>
                <a:sym typeface="Livvic"/>
              </a:rPr>
              <a:t>PROTOTYPE 2</a:t>
            </a:r>
            <a:endParaRPr b="1" sz="2400">
              <a:solidFill>
                <a:srgbClr val="434343"/>
              </a:solidFill>
              <a:latin typeface="Livvic"/>
              <a:ea typeface="Livvic"/>
              <a:cs typeface="Livvic"/>
              <a:sym typeface="Livvic"/>
            </a:endParaRPr>
          </a:p>
        </p:txBody>
      </p:sp>
      <p:pic>
        <p:nvPicPr>
          <p:cNvPr id="635" name="Google Shape;635;p66"/>
          <p:cNvPicPr preferRelativeResize="0"/>
          <p:nvPr/>
        </p:nvPicPr>
        <p:blipFill>
          <a:blip r:embed="rId3">
            <a:alphaModFix/>
          </a:blip>
          <a:stretch>
            <a:fillRect/>
          </a:stretch>
        </p:blipFill>
        <p:spPr>
          <a:xfrm>
            <a:off x="2463474" y="435962"/>
            <a:ext cx="3603475" cy="3666975"/>
          </a:xfrm>
          <a:prstGeom prst="rect">
            <a:avLst/>
          </a:prstGeom>
          <a:noFill/>
          <a:ln>
            <a:noFill/>
          </a:ln>
        </p:spPr>
      </p:pic>
      <p:sp>
        <p:nvSpPr>
          <p:cNvPr id="636" name="Google Shape;636;p66"/>
          <p:cNvSpPr txBox="1"/>
          <p:nvPr/>
        </p:nvSpPr>
        <p:spPr>
          <a:xfrm>
            <a:off x="1475075" y="435950"/>
            <a:ext cx="25953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u="sng">
                <a:latin typeface="Catamaran"/>
                <a:ea typeface="Catamaran"/>
                <a:cs typeface="Catamaran"/>
                <a:sym typeface="Catamaran"/>
              </a:rPr>
              <a:t>Odor Bomb</a:t>
            </a:r>
            <a:endParaRPr b="1" sz="1800" u="sng">
              <a:latin typeface="Catamaran"/>
              <a:ea typeface="Catamaran"/>
              <a:cs typeface="Catamaran"/>
              <a:sym typeface="Catamaran"/>
            </a:endParaRPr>
          </a:p>
        </p:txBody>
      </p:sp>
      <p:cxnSp>
        <p:nvCxnSpPr>
          <p:cNvPr id="637" name="Google Shape;637;p66"/>
          <p:cNvCxnSpPr/>
          <p:nvPr/>
        </p:nvCxnSpPr>
        <p:spPr>
          <a:xfrm flipH="1">
            <a:off x="4341750" y="1403850"/>
            <a:ext cx="35400" cy="2123400"/>
          </a:xfrm>
          <a:prstGeom prst="straightConnector1">
            <a:avLst/>
          </a:prstGeom>
          <a:noFill/>
          <a:ln cap="flat" cmpd="sng" w="9525">
            <a:solidFill>
              <a:schemeClr val="dk2"/>
            </a:solidFill>
            <a:prstDash val="solid"/>
            <a:round/>
            <a:headEnd len="med" w="med" type="none"/>
            <a:tailEnd len="med" w="med" type="none"/>
          </a:ln>
        </p:spPr>
      </p:cxnSp>
      <p:cxnSp>
        <p:nvCxnSpPr>
          <p:cNvPr id="638" name="Google Shape;638;p66"/>
          <p:cNvCxnSpPr/>
          <p:nvPr/>
        </p:nvCxnSpPr>
        <p:spPr>
          <a:xfrm>
            <a:off x="4235250" y="3527262"/>
            <a:ext cx="248400" cy="0"/>
          </a:xfrm>
          <a:prstGeom prst="straightConnector1">
            <a:avLst/>
          </a:prstGeom>
          <a:noFill/>
          <a:ln cap="flat" cmpd="sng" w="9525">
            <a:solidFill>
              <a:schemeClr val="dk2"/>
            </a:solidFill>
            <a:prstDash val="solid"/>
            <a:round/>
            <a:headEnd len="med" w="med" type="none"/>
            <a:tailEnd len="med" w="med" type="none"/>
          </a:ln>
        </p:spPr>
      </p:cxnSp>
      <p:cxnSp>
        <p:nvCxnSpPr>
          <p:cNvPr id="639" name="Google Shape;639;p66"/>
          <p:cNvCxnSpPr/>
          <p:nvPr/>
        </p:nvCxnSpPr>
        <p:spPr>
          <a:xfrm>
            <a:off x="4235250" y="1403862"/>
            <a:ext cx="248400" cy="0"/>
          </a:xfrm>
          <a:prstGeom prst="straightConnector1">
            <a:avLst/>
          </a:prstGeom>
          <a:noFill/>
          <a:ln cap="flat" cmpd="sng" w="9525">
            <a:solidFill>
              <a:schemeClr val="dk2"/>
            </a:solidFill>
            <a:prstDash val="solid"/>
            <a:round/>
            <a:headEnd len="med" w="med" type="none"/>
            <a:tailEnd len="med" w="med" type="none"/>
          </a:ln>
        </p:spPr>
      </p:cxnSp>
      <p:sp>
        <p:nvSpPr>
          <p:cNvPr id="640" name="Google Shape;640;p66"/>
          <p:cNvSpPr txBox="1"/>
          <p:nvPr/>
        </p:nvSpPr>
        <p:spPr>
          <a:xfrm>
            <a:off x="4341750" y="2145538"/>
            <a:ext cx="8376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Light"/>
                <a:ea typeface="Catamaran Light"/>
                <a:cs typeface="Catamaran Light"/>
                <a:sym typeface="Catamaran Light"/>
              </a:rPr>
              <a:t>4’’ </a:t>
            </a:r>
            <a:endParaRPr>
              <a:latin typeface="Catamaran Light"/>
              <a:ea typeface="Catamaran Light"/>
              <a:cs typeface="Catamaran Light"/>
              <a:sym typeface="Catamaran Light"/>
            </a:endParaRPr>
          </a:p>
        </p:txBody>
      </p:sp>
      <p:sp>
        <p:nvSpPr>
          <p:cNvPr id="641" name="Google Shape;641;p66"/>
          <p:cNvSpPr txBox="1"/>
          <p:nvPr/>
        </p:nvSpPr>
        <p:spPr>
          <a:xfrm>
            <a:off x="1793600" y="3952000"/>
            <a:ext cx="4473900" cy="8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Light"/>
                <a:ea typeface="Catamaran Light"/>
                <a:cs typeface="Catamaran Light"/>
                <a:sym typeface="Catamaran Light"/>
              </a:rPr>
              <a:t>Odor bomb is intended to be placed into each trash bag with trigger pulled before tying. Aerosol will spray until can is completely empty, </a:t>
            </a:r>
            <a:r>
              <a:rPr lang="es">
                <a:latin typeface="Catamaran Light"/>
                <a:ea typeface="Catamaran Light"/>
                <a:cs typeface="Catamaran Light"/>
                <a:sym typeface="Catamaran Light"/>
              </a:rPr>
              <a:t>neutralizing</a:t>
            </a:r>
            <a:r>
              <a:rPr lang="es">
                <a:latin typeface="Catamaran Light"/>
                <a:ea typeface="Catamaran Light"/>
                <a:cs typeface="Catamaran Light"/>
                <a:sym typeface="Catamaran Light"/>
              </a:rPr>
              <a:t> the odorous smells </a:t>
            </a:r>
            <a:r>
              <a:rPr lang="es">
                <a:latin typeface="Catamaran Light"/>
                <a:ea typeface="Catamaran Light"/>
                <a:cs typeface="Catamaran Light"/>
                <a:sym typeface="Catamaran Light"/>
              </a:rPr>
              <a:t>within</a:t>
            </a:r>
            <a:r>
              <a:rPr lang="es">
                <a:latin typeface="Catamaran Light"/>
                <a:ea typeface="Catamaran Light"/>
                <a:cs typeface="Catamaran Light"/>
                <a:sym typeface="Catamaran Light"/>
              </a:rPr>
              <a:t> the trash bag. One time use only.</a:t>
            </a:r>
            <a:endParaRPr>
              <a:latin typeface="Catamaran Light"/>
              <a:ea typeface="Catamaran Light"/>
              <a:cs typeface="Catamaran Light"/>
              <a:sym typeface="Catamaran Light"/>
            </a:endParaRPr>
          </a:p>
        </p:txBody>
      </p:sp>
      <p:pic>
        <p:nvPicPr>
          <p:cNvPr id="642" name="Google Shape;642;p66"/>
          <p:cNvPicPr preferRelativeResize="0"/>
          <p:nvPr/>
        </p:nvPicPr>
        <p:blipFill>
          <a:blip r:embed="rId4">
            <a:alphaModFix/>
          </a:blip>
          <a:stretch>
            <a:fillRect/>
          </a:stretch>
        </p:blipFill>
        <p:spPr>
          <a:xfrm>
            <a:off x="4631575" y="3227024"/>
            <a:ext cx="797776" cy="247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67"/>
          <p:cNvSpPr/>
          <p:nvPr/>
        </p:nvSpPr>
        <p:spPr>
          <a:xfrm flipH="1" rot="-5400000">
            <a:off x="7398150"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7"/>
          <p:cNvSpPr txBox="1"/>
          <p:nvPr>
            <p:ph type="ctrTitle"/>
          </p:nvPr>
        </p:nvSpPr>
        <p:spPr>
          <a:xfrm rot="5400000">
            <a:off x="6499800" y="1841525"/>
            <a:ext cx="3776700" cy="89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400">
                <a:solidFill>
                  <a:srgbClr val="434343"/>
                </a:solidFill>
              </a:rPr>
              <a:t>PROTOTYPE 2: TESTING/FEEDBACK </a:t>
            </a:r>
            <a:endParaRPr/>
          </a:p>
        </p:txBody>
      </p:sp>
      <p:sp>
        <p:nvSpPr>
          <p:cNvPr id="649" name="Google Shape;649;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50" name="Google Shape;650;p67"/>
          <p:cNvSpPr txBox="1"/>
          <p:nvPr/>
        </p:nvSpPr>
        <p:spPr>
          <a:xfrm>
            <a:off x="602100" y="707825"/>
            <a:ext cx="6712500" cy="36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tamaran Light"/>
              <a:ea typeface="Catamaran Light"/>
              <a:cs typeface="Catamaran Light"/>
              <a:sym typeface="Catamaran Light"/>
            </a:endParaRPr>
          </a:p>
        </p:txBody>
      </p:sp>
      <p:sp>
        <p:nvSpPr>
          <p:cNvPr id="651" name="Google Shape;651;p67"/>
          <p:cNvSpPr txBox="1"/>
          <p:nvPr/>
        </p:nvSpPr>
        <p:spPr>
          <a:xfrm>
            <a:off x="549000" y="553950"/>
            <a:ext cx="6818700" cy="4188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latin typeface="Catamaran"/>
                <a:ea typeface="Catamaran"/>
                <a:cs typeface="Catamaran"/>
                <a:sym typeface="Catamaran"/>
              </a:rPr>
              <a:t>Comments &amp; Concerns:</a:t>
            </a:r>
            <a:endParaRPr>
              <a:latin typeface="Catamaran Light"/>
              <a:ea typeface="Catamaran Light"/>
              <a:cs typeface="Catamaran Light"/>
              <a:sym typeface="Catamaran Light"/>
            </a:endParaRPr>
          </a:p>
          <a:p>
            <a:pPr indent="-317500" lvl="0" marL="914400" rtl="0" algn="l">
              <a:spcBef>
                <a:spcPts val="0"/>
              </a:spcBef>
              <a:spcAft>
                <a:spcPts val="0"/>
              </a:spcAft>
              <a:buSzPts val="1400"/>
              <a:buFont typeface="Catamaran Light"/>
              <a:buChar char="❖"/>
            </a:pPr>
            <a:r>
              <a:rPr lang="es">
                <a:latin typeface="Catamaran Light"/>
                <a:ea typeface="Catamaran Light"/>
                <a:cs typeface="Catamaran Light"/>
                <a:sym typeface="Catamaran Light"/>
              </a:rPr>
              <a:t>The majority of the feedback received from the class (58 individuals) expressed concern for the environment since our product contains an aerosol.</a:t>
            </a:r>
            <a:endParaRPr>
              <a:latin typeface="Catamaran Light"/>
              <a:ea typeface="Catamaran Light"/>
              <a:cs typeface="Catamaran Light"/>
              <a:sym typeface="Catamaran Light"/>
            </a:endParaRPr>
          </a:p>
          <a:p>
            <a:pPr indent="-317500" lvl="0" marL="914400" rtl="0" algn="l">
              <a:spcBef>
                <a:spcPts val="0"/>
              </a:spcBef>
              <a:spcAft>
                <a:spcPts val="0"/>
              </a:spcAft>
              <a:buSzPts val="1400"/>
              <a:buFont typeface="Catamaran Light"/>
              <a:buChar char="❖"/>
            </a:pPr>
            <a:r>
              <a:rPr lang="es">
                <a:latin typeface="Catamaran Light"/>
                <a:ea typeface="Catamaran Light"/>
                <a:cs typeface="Catamaran Light"/>
                <a:sym typeface="Catamaran Light"/>
              </a:rPr>
              <a:t>People did not like the fact that the odor bomb was intended as a one time use, as this contributes to more waste, harm for the environment, and a higher price for the product.</a:t>
            </a:r>
            <a:endParaRPr>
              <a:latin typeface="Catamaran Light"/>
              <a:ea typeface="Catamaran Light"/>
              <a:cs typeface="Catamaran Light"/>
              <a:sym typeface="Catamaran Light"/>
            </a:endParaRPr>
          </a:p>
          <a:p>
            <a:pPr indent="-317500" lvl="0" marL="914400" rtl="0" algn="l">
              <a:spcBef>
                <a:spcPts val="0"/>
              </a:spcBef>
              <a:spcAft>
                <a:spcPts val="0"/>
              </a:spcAft>
              <a:buSzPts val="1400"/>
              <a:buFont typeface="Catamaran Light"/>
              <a:buChar char="❖"/>
            </a:pPr>
            <a:r>
              <a:rPr lang="es">
                <a:latin typeface="Catamaran Light"/>
                <a:ea typeface="Catamaran Light"/>
                <a:cs typeface="Catamaran Light"/>
                <a:sym typeface="Catamaran Light"/>
              </a:rPr>
              <a:t>If this product is used for dumpsters in a back alley setting, how will you force everyone using that dumpster to buy your product? Everyone is affected by smell differently and may not want to use your product, rendering the trash bags that did use the odor bombs as smelly.</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rPr b="1" lang="es" sz="1600">
                <a:latin typeface="Catamaran"/>
                <a:ea typeface="Catamaran"/>
                <a:cs typeface="Catamaran"/>
                <a:sym typeface="Catamaran"/>
              </a:rPr>
              <a:t>Addressing feedback:</a:t>
            </a:r>
            <a:endParaRPr b="1" sz="1600">
              <a:latin typeface="Catamaran"/>
              <a:ea typeface="Catamaran"/>
              <a:cs typeface="Catamaran"/>
              <a:sym typeface="Catamaran"/>
            </a:endParaRPr>
          </a:p>
          <a:p>
            <a:pPr indent="-317500" lvl="0" marL="914400" rtl="0" algn="l">
              <a:spcBef>
                <a:spcPts val="0"/>
              </a:spcBef>
              <a:spcAft>
                <a:spcPts val="0"/>
              </a:spcAft>
              <a:buSzPts val="1400"/>
              <a:buFont typeface="Catamaran Light"/>
              <a:buChar char="❖"/>
            </a:pPr>
            <a:r>
              <a:rPr lang="es">
                <a:latin typeface="Catamaran Light"/>
                <a:ea typeface="Catamaran Light"/>
                <a:cs typeface="Catamaran Light"/>
                <a:sym typeface="Catamaran Light"/>
              </a:rPr>
              <a:t>In response to the feedback received, our team has made a shift towards a prototype that...</a:t>
            </a:r>
            <a:endParaRPr>
              <a:latin typeface="Catamaran Light"/>
              <a:ea typeface="Catamaran Light"/>
              <a:cs typeface="Catamaran Light"/>
              <a:sym typeface="Catamaran Light"/>
            </a:endParaRPr>
          </a:p>
          <a:p>
            <a:pPr indent="-317500" lvl="1" marL="1371600" rtl="0" algn="l">
              <a:spcBef>
                <a:spcPts val="0"/>
              </a:spcBef>
              <a:spcAft>
                <a:spcPts val="0"/>
              </a:spcAft>
              <a:buSzPts val="1400"/>
              <a:buFont typeface="Catamaran Light"/>
              <a:buChar char="➢"/>
            </a:pPr>
            <a:r>
              <a:rPr lang="es">
                <a:latin typeface="Catamaran Light"/>
                <a:ea typeface="Catamaran Light"/>
                <a:cs typeface="Catamaran Light"/>
                <a:sym typeface="Catamaran Light"/>
              </a:rPr>
              <a:t>Is environmentally friendly (aerosol contains a natural propellant)</a:t>
            </a:r>
            <a:endParaRPr>
              <a:latin typeface="Catamaran Light"/>
              <a:ea typeface="Catamaran Light"/>
              <a:cs typeface="Catamaran Light"/>
              <a:sym typeface="Catamaran Light"/>
            </a:endParaRPr>
          </a:p>
          <a:p>
            <a:pPr indent="-317500" lvl="1" marL="1371600" rtl="0" algn="l">
              <a:spcBef>
                <a:spcPts val="0"/>
              </a:spcBef>
              <a:spcAft>
                <a:spcPts val="0"/>
              </a:spcAft>
              <a:buSzPts val="1400"/>
              <a:buFont typeface="Catamaran Light"/>
              <a:buChar char="➢"/>
            </a:pPr>
            <a:r>
              <a:rPr lang="es">
                <a:latin typeface="Catamaran Light"/>
                <a:ea typeface="Catamaran Light"/>
                <a:cs typeface="Catamaran Light"/>
                <a:sym typeface="Catamaran Light"/>
              </a:rPr>
              <a:t>Can be used for up to a month before replacing</a:t>
            </a:r>
            <a:endParaRPr>
              <a:latin typeface="Catamaran Light"/>
              <a:ea typeface="Catamaran Light"/>
              <a:cs typeface="Catamaran Light"/>
              <a:sym typeface="Catamaran Light"/>
            </a:endParaRPr>
          </a:p>
          <a:p>
            <a:pPr indent="-317500" lvl="1" marL="1371600" rtl="0" algn="l">
              <a:spcBef>
                <a:spcPts val="0"/>
              </a:spcBef>
              <a:spcAft>
                <a:spcPts val="0"/>
              </a:spcAft>
              <a:buSzPts val="1400"/>
              <a:buFont typeface="Catamaran Light"/>
              <a:buChar char="➢"/>
            </a:pPr>
            <a:r>
              <a:rPr lang="es">
                <a:latin typeface="Catamaran Light"/>
                <a:ea typeface="Catamaran Light"/>
                <a:cs typeface="Catamaran Light"/>
                <a:sym typeface="Catamaran Light"/>
              </a:rPr>
              <a:t>Can detect when odor levels surpass a threshold set by the user</a:t>
            </a:r>
            <a:endParaRPr>
              <a:latin typeface="Catamaran Light"/>
              <a:ea typeface="Catamaran Light"/>
              <a:cs typeface="Catamaran Light"/>
              <a:sym typeface="Catamaran Light"/>
            </a:endParaRPr>
          </a:p>
          <a:p>
            <a:pPr indent="-317500" lvl="1" marL="1371600" rtl="0" algn="l">
              <a:spcBef>
                <a:spcPts val="0"/>
              </a:spcBef>
              <a:spcAft>
                <a:spcPts val="0"/>
              </a:spcAft>
              <a:buSzPts val="1400"/>
              <a:buFont typeface="Catamaran Light"/>
              <a:buChar char="➢"/>
            </a:pPr>
            <a:r>
              <a:rPr lang="es">
                <a:latin typeface="Catamaran Light"/>
                <a:ea typeface="Catamaran Light"/>
                <a:cs typeface="Catamaran Light"/>
                <a:sym typeface="Catamaran Light"/>
              </a:rPr>
              <a:t>Is applied directly to the trash bin, avoiding complications previously faced with prototype 2 with individuals not complying </a:t>
            </a:r>
            <a:endParaRPr>
              <a:latin typeface="Catamaran Light"/>
              <a:ea typeface="Catamaran Light"/>
              <a:cs typeface="Catamaran Light"/>
              <a:sym typeface="Catamaran Light"/>
            </a:endParaRPr>
          </a:p>
          <a:p>
            <a:pPr indent="0" lvl="0" marL="1371600" rtl="0" algn="l">
              <a:spcBef>
                <a:spcPts val="0"/>
              </a:spcBef>
              <a:spcAft>
                <a:spcPts val="0"/>
              </a:spcAft>
              <a:buNone/>
            </a:pPr>
            <a:r>
              <a:t/>
            </a:r>
            <a:endParaRPr b="1">
              <a:latin typeface="Catamaran"/>
              <a:ea typeface="Catamaran"/>
              <a:cs typeface="Catamaran"/>
              <a:sym typeface="Catamaran"/>
            </a:endParaRPr>
          </a:p>
          <a:p>
            <a:pPr indent="0" lvl="0" marL="1828800" rtl="0" algn="l">
              <a:spcBef>
                <a:spcPts val="0"/>
              </a:spcBef>
              <a:spcAft>
                <a:spcPts val="0"/>
              </a:spcAft>
              <a:buNone/>
            </a:pPr>
            <a:r>
              <a:t/>
            </a:r>
            <a:endParaRPr b="1">
              <a:latin typeface="Catamaran"/>
              <a:ea typeface="Catamaran"/>
              <a:cs typeface="Catamaran"/>
              <a:sym typeface="Catamaran"/>
            </a:endParaRPr>
          </a:p>
          <a:p>
            <a:pPr indent="0" lvl="0" marL="1828800" rtl="0" algn="l">
              <a:spcBef>
                <a:spcPts val="0"/>
              </a:spcBef>
              <a:spcAft>
                <a:spcPts val="0"/>
              </a:spcAft>
              <a:buNone/>
            </a:pPr>
            <a:r>
              <a:t/>
            </a:r>
            <a:endParaRPr b="1">
              <a:latin typeface="Catamaran"/>
              <a:ea typeface="Catamaran"/>
              <a:cs typeface="Catamaran"/>
              <a:sym typeface="Catamaran"/>
            </a:endParaRPr>
          </a:p>
          <a:p>
            <a:pPr indent="0" lvl="0" marL="0" rtl="0" algn="l">
              <a:spcBef>
                <a:spcPts val="0"/>
              </a:spcBef>
              <a:spcAft>
                <a:spcPts val="0"/>
              </a:spcAft>
              <a:buNone/>
            </a:pPr>
            <a:r>
              <a:t/>
            </a:r>
            <a:endParaRPr>
              <a:latin typeface="Catamaran Light"/>
              <a:ea typeface="Catamaran Light"/>
              <a:cs typeface="Catamaran Light"/>
              <a:sym typeface="Catamaran Light"/>
            </a:endParaRPr>
          </a:p>
        </p:txBody>
      </p:sp>
      <p:sp>
        <p:nvSpPr>
          <p:cNvPr id="652" name="Google Shape;652;p67"/>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68"/>
          <p:cNvSpPr/>
          <p:nvPr/>
        </p:nvSpPr>
        <p:spPr>
          <a:xfrm flipH="1" rot="-5400000">
            <a:off x="7398150"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8"/>
          <p:cNvSpPr txBox="1"/>
          <p:nvPr>
            <p:ph type="ctrTitle"/>
          </p:nvPr>
        </p:nvSpPr>
        <p:spPr>
          <a:xfrm rot="5400000">
            <a:off x="6650400" y="2112025"/>
            <a:ext cx="38448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PROTOTYPE 2:</a:t>
            </a:r>
            <a:endParaRPr/>
          </a:p>
          <a:p>
            <a:pPr indent="0" lvl="0" marL="0" rtl="0" algn="l">
              <a:spcBef>
                <a:spcPts val="0"/>
              </a:spcBef>
              <a:spcAft>
                <a:spcPts val="0"/>
              </a:spcAft>
              <a:buNone/>
            </a:pPr>
            <a:r>
              <a:rPr lang="es"/>
              <a:t>TAKEAWAYS</a:t>
            </a:r>
            <a:endParaRPr/>
          </a:p>
        </p:txBody>
      </p:sp>
      <p:sp>
        <p:nvSpPr>
          <p:cNvPr id="659" name="Google Shape;659;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60" name="Google Shape;660;p68"/>
          <p:cNvSpPr txBox="1"/>
          <p:nvPr/>
        </p:nvSpPr>
        <p:spPr>
          <a:xfrm>
            <a:off x="804600" y="398525"/>
            <a:ext cx="6761400" cy="4387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Catamaran"/>
                <a:ea typeface="Catamaran"/>
                <a:cs typeface="Catamaran"/>
                <a:sym typeface="Catamaran"/>
              </a:rPr>
              <a:t>Takeaways:</a:t>
            </a:r>
            <a:endParaRPr b="1">
              <a:latin typeface="Catamaran"/>
              <a:ea typeface="Catamaran"/>
              <a:cs typeface="Catamaran"/>
              <a:sym typeface="Catamaran"/>
            </a:endParaRPr>
          </a:p>
          <a:p>
            <a:pPr indent="0" lvl="0" marL="0" rtl="0" algn="l">
              <a:spcBef>
                <a:spcPts val="0"/>
              </a:spcBef>
              <a:spcAft>
                <a:spcPts val="0"/>
              </a:spcAft>
              <a:buNone/>
            </a:pPr>
            <a:r>
              <a:t/>
            </a:r>
            <a:endParaRPr b="1">
              <a:latin typeface="Catamaran"/>
              <a:ea typeface="Catamaran"/>
              <a:cs typeface="Catamaran"/>
              <a:sym typeface="Catamaran"/>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Environmental impact is a large cause for concern for our potential user base (both from the product components themselves and also the single-use method of application).</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The single-use application is also an issue for users because of cost concerns.</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The effectiveness of the spray bomb was also called into question, as many believed it would not work as anticipated in dumpsters or outdoor trash cans due to the infrequent or inconsistent use of the product. </a:t>
            </a:r>
            <a:endParaRPr>
              <a:latin typeface="Catamaran Light"/>
              <a:ea typeface="Catamaran Light"/>
              <a:cs typeface="Catamaran Light"/>
              <a:sym typeface="Catamaran Light"/>
            </a:endParaRPr>
          </a:p>
          <a:p>
            <a:pPr indent="0" lvl="0" marL="45720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rPr lang="es">
                <a:latin typeface="Catamaran Light"/>
                <a:ea typeface="Catamaran Light"/>
                <a:cs typeface="Catamaran Light"/>
                <a:sym typeface="Catamaran Light"/>
              </a:rPr>
              <a:t>For these reasons, our Odor Bomb prototype is </a:t>
            </a:r>
            <a:r>
              <a:rPr b="1" lang="es" u="sng">
                <a:latin typeface="Catamaran"/>
                <a:ea typeface="Catamaran"/>
                <a:cs typeface="Catamaran"/>
                <a:sym typeface="Catamaran"/>
              </a:rPr>
              <a:t>infeasible</a:t>
            </a:r>
            <a:r>
              <a:rPr lang="es">
                <a:latin typeface="Catamaran Light"/>
                <a:ea typeface="Catamaran Light"/>
                <a:cs typeface="Catamaran Light"/>
                <a:sym typeface="Catamaran Light"/>
              </a:rPr>
              <a:t> and a new solution is necessary.</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rPr b="1" lang="es">
                <a:latin typeface="Catamaran"/>
                <a:ea typeface="Catamaran"/>
                <a:cs typeface="Catamaran"/>
                <a:sym typeface="Catamaran"/>
              </a:rPr>
              <a:t>Going forward:</a:t>
            </a:r>
            <a:endParaRPr b="1">
              <a:latin typeface="Catamaran"/>
              <a:ea typeface="Catamaran"/>
              <a:cs typeface="Catamaran"/>
              <a:sym typeface="Catamaran"/>
            </a:endParaRPr>
          </a:p>
          <a:p>
            <a:pPr indent="0" lvl="0" marL="0" rtl="0" algn="l">
              <a:spcBef>
                <a:spcPts val="0"/>
              </a:spcBef>
              <a:spcAft>
                <a:spcPts val="0"/>
              </a:spcAft>
              <a:buNone/>
            </a:pPr>
            <a:r>
              <a:t/>
            </a:r>
            <a:endParaRPr b="1">
              <a:latin typeface="Catamaran"/>
              <a:ea typeface="Catamaran"/>
              <a:cs typeface="Catamaran"/>
              <a:sym typeface="Catamaran"/>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Our </a:t>
            </a:r>
            <a:r>
              <a:rPr lang="es">
                <a:latin typeface="Catamaran Light"/>
                <a:ea typeface="Catamaran Light"/>
                <a:cs typeface="Catamaran Light"/>
                <a:sym typeface="Catamaran Light"/>
              </a:rPr>
              <a:t>team ha</a:t>
            </a:r>
            <a:r>
              <a:rPr lang="es">
                <a:latin typeface="Catamaran Light"/>
                <a:ea typeface="Catamaran Light"/>
                <a:cs typeface="Catamaran Light"/>
                <a:sym typeface="Catamaran Light"/>
              </a:rPr>
              <a:t>s decided to focus on a reusable method of application instead of single-use. </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 To address environmental concerns, any spray or chemical compound we create must not cause any harm to the environment.</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 The product should also be produced from recycled material to further reduce its environmental impact.</a:t>
            </a:r>
            <a:endParaRPr>
              <a:latin typeface="Catamaran Light"/>
              <a:ea typeface="Catamaran Light"/>
              <a:cs typeface="Catamaran Light"/>
              <a:sym typeface="Catamaran Light"/>
            </a:endParaRPr>
          </a:p>
          <a:p>
            <a:pPr indent="0" lvl="0" marL="0" rtl="0" algn="l">
              <a:spcBef>
                <a:spcPts val="0"/>
              </a:spcBef>
              <a:spcAft>
                <a:spcPts val="0"/>
              </a:spcAft>
              <a:buNone/>
            </a:pPr>
            <a:r>
              <a:rPr lang="es">
                <a:latin typeface="Catamaran Light"/>
                <a:ea typeface="Catamaran Light"/>
                <a:cs typeface="Catamaran Light"/>
                <a:sym typeface="Catamaran Light"/>
              </a:rPr>
              <a:t> </a:t>
            </a:r>
            <a:endParaRPr>
              <a:latin typeface="Catamaran Light"/>
              <a:ea typeface="Catamaran Light"/>
              <a:cs typeface="Catamaran Light"/>
              <a:sym typeface="Catamaran Light"/>
            </a:endParaRPr>
          </a:p>
        </p:txBody>
      </p:sp>
      <p:sp>
        <p:nvSpPr>
          <p:cNvPr id="661" name="Google Shape;661;p68"/>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69"/>
          <p:cNvSpPr/>
          <p:nvPr/>
        </p:nvSpPr>
        <p:spPr>
          <a:xfrm flipH="1" rot="-5400000">
            <a:off x="7398150"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9"/>
          <p:cNvSpPr txBox="1"/>
          <p:nvPr>
            <p:ph type="ctrTitle"/>
          </p:nvPr>
        </p:nvSpPr>
        <p:spPr>
          <a:xfrm rot="5400000">
            <a:off x="6983374" y="1360625"/>
            <a:ext cx="2888100" cy="8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t>FINAL PROTOTYPE</a:t>
            </a:r>
            <a:endParaRPr/>
          </a:p>
        </p:txBody>
      </p:sp>
      <p:sp>
        <p:nvSpPr>
          <p:cNvPr id="668" name="Google Shape;668;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69" name="Google Shape;669;p69"/>
          <p:cNvSpPr txBox="1"/>
          <p:nvPr/>
        </p:nvSpPr>
        <p:spPr>
          <a:xfrm>
            <a:off x="397250" y="794000"/>
            <a:ext cx="7120200" cy="4069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s" sz="1200">
                <a:latin typeface="Catamaran"/>
                <a:ea typeface="Catamaran"/>
                <a:cs typeface="Catamaran"/>
                <a:sym typeface="Catamaran"/>
              </a:rPr>
              <a:t>Sketch a reusable device which senses odor and sprays odor neutralizing aerosol to counteract it. The aerosol will be environmentally friendly and the user will be able to adjust the sensitivity of the sensor to odor. This will also be a low fidelity prototype as we are primarily focused on modeling how our product will look. </a:t>
            </a:r>
            <a:endParaRPr sz="1200">
              <a:latin typeface="Catamaran"/>
              <a:ea typeface="Catamaran"/>
              <a:cs typeface="Catamaran"/>
              <a:sym typeface="Catamaran"/>
            </a:endParaRPr>
          </a:p>
          <a:p>
            <a:pPr indent="0" lvl="0" marL="457200" rtl="0" algn="l">
              <a:spcBef>
                <a:spcPts val="1600"/>
              </a:spcBef>
              <a:spcAft>
                <a:spcPts val="0"/>
              </a:spcAft>
              <a:buNone/>
            </a:pPr>
            <a:r>
              <a:rPr lang="es" sz="1200">
                <a:latin typeface="Catamaran"/>
                <a:ea typeface="Catamaran"/>
                <a:cs typeface="Catamaran"/>
                <a:sym typeface="Catamaran"/>
              </a:rPr>
              <a:t>Main assumptions being tested:</a:t>
            </a:r>
            <a:endParaRPr sz="1200">
              <a:latin typeface="Catamaran"/>
              <a:ea typeface="Catamaran"/>
              <a:cs typeface="Catamaran"/>
              <a:sym typeface="Catamaran"/>
            </a:endParaRPr>
          </a:p>
          <a:p>
            <a:pPr indent="-304800" lvl="0" marL="914400" rtl="0" algn="l">
              <a:spcBef>
                <a:spcPts val="1600"/>
              </a:spcBef>
              <a:spcAft>
                <a:spcPts val="0"/>
              </a:spcAft>
              <a:buSzPts val="1200"/>
              <a:buFont typeface="Catamaran"/>
              <a:buChar char="❖"/>
            </a:pPr>
            <a:r>
              <a:rPr lang="es" sz="1200">
                <a:latin typeface="Catamaran"/>
                <a:ea typeface="Catamaran"/>
                <a:cs typeface="Catamaran"/>
                <a:sym typeface="Catamaran"/>
              </a:rPr>
              <a:t>People have a desire to eliminate foul odor from trash bins in their indoor and outdoor trash cans</a:t>
            </a:r>
            <a:endParaRPr sz="1200">
              <a:latin typeface="Catamaran"/>
              <a:ea typeface="Catamaran"/>
              <a:cs typeface="Catamaran"/>
              <a:sym typeface="Catamaran"/>
            </a:endParaRPr>
          </a:p>
          <a:p>
            <a:pPr indent="0" lvl="0" marL="0" rtl="0" algn="l">
              <a:spcBef>
                <a:spcPts val="1600"/>
              </a:spcBef>
              <a:spcAft>
                <a:spcPts val="0"/>
              </a:spcAft>
              <a:buNone/>
            </a:pPr>
            <a:r>
              <a:rPr lang="es" sz="1200">
                <a:latin typeface="Catamaran"/>
                <a:ea typeface="Catamaran"/>
                <a:cs typeface="Catamaran"/>
                <a:sym typeface="Catamaran"/>
              </a:rPr>
              <a:t>	Answers we are looking for:</a:t>
            </a:r>
            <a:endParaRPr sz="1200">
              <a:latin typeface="Catamaran"/>
              <a:ea typeface="Catamaran"/>
              <a:cs typeface="Catamaran"/>
              <a:sym typeface="Catamaran"/>
            </a:endParaRPr>
          </a:p>
          <a:p>
            <a:pPr indent="-304800" lvl="0" marL="914400" rtl="0" algn="l">
              <a:spcBef>
                <a:spcPts val="1600"/>
              </a:spcBef>
              <a:spcAft>
                <a:spcPts val="0"/>
              </a:spcAft>
              <a:buSzPts val="1200"/>
              <a:buFont typeface="Catamaran"/>
              <a:buChar char="❖"/>
            </a:pPr>
            <a:r>
              <a:rPr lang="es" sz="1200">
                <a:latin typeface="Catamaran"/>
                <a:ea typeface="Catamaran"/>
                <a:cs typeface="Catamaran"/>
                <a:sym typeface="Catamaran"/>
              </a:rPr>
              <a:t>Will people be willing to purchase replacement spray cans for our product?</a:t>
            </a:r>
            <a:endParaRPr sz="1200">
              <a:latin typeface="Catamaran"/>
              <a:ea typeface="Catamaran"/>
              <a:cs typeface="Catamaran"/>
              <a:sym typeface="Catamaran"/>
            </a:endParaRPr>
          </a:p>
          <a:p>
            <a:pPr indent="-304800" lvl="0" marL="914400" rtl="0" algn="l">
              <a:spcBef>
                <a:spcPts val="0"/>
              </a:spcBef>
              <a:spcAft>
                <a:spcPts val="0"/>
              </a:spcAft>
              <a:buSzPts val="1200"/>
              <a:buFont typeface="Catamaran"/>
              <a:buChar char="❖"/>
            </a:pPr>
            <a:r>
              <a:rPr lang="es" sz="1200">
                <a:latin typeface="Catamaran"/>
                <a:ea typeface="Catamaran"/>
                <a:cs typeface="Catamaran"/>
                <a:sym typeface="Catamaran"/>
              </a:rPr>
              <a:t>Is the design of our device compatible with most trash cans ?</a:t>
            </a:r>
            <a:endParaRPr sz="1200">
              <a:latin typeface="Catamaran"/>
              <a:ea typeface="Catamaran"/>
              <a:cs typeface="Catamaran"/>
              <a:sym typeface="Catamaran"/>
            </a:endParaRPr>
          </a:p>
        </p:txBody>
      </p:sp>
      <p:sp>
        <p:nvSpPr>
          <p:cNvPr id="670" name="Google Shape;670;p69"/>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70"/>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0"/>
          <p:cNvSpPr/>
          <p:nvPr/>
        </p:nvSpPr>
        <p:spPr>
          <a:xfrm flipH="1" rot="-5400000">
            <a:off x="7398150"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78" name="Google Shape;678;p70"/>
          <p:cNvSpPr txBox="1"/>
          <p:nvPr/>
        </p:nvSpPr>
        <p:spPr>
          <a:xfrm rot="5400000">
            <a:off x="7037925" y="1431275"/>
            <a:ext cx="2892900" cy="7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chemeClr val="dk1"/>
                </a:solidFill>
                <a:latin typeface="Livvic"/>
                <a:ea typeface="Livvic"/>
                <a:cs typeface="Livvic"/>
                <a:sym typeface="Livvic"/>
              </a:rPr>
              <a:t>FINAL  PROTOTYPE DESIGN</a:t>
            </a:r>
            <a:endParaRPr>
              <a:latin typeface="Catamaran Light"/>
              <a:ea typeface="Catamaran Light"/>
              <a:cs typeface="Catamaran Light"/>
              <a:sym typeface="Catamaran Light"/>
            </a:endParaRPr>
          </a:p>
        </p:txBody>
      </p:sp>
      <p:pic>
        <p:nvPicPr>
          <p:cNvPr id="679" name="Google Shape;679;p70"/>
          <p:cNvPicPr preferRelativeResize="0"/>
          <p:nvPr/>
        </p:nvPicPr>
        <p:blipFill>
          <a:blip r:embed="rId3">
            <a:alphaModFix/>
          </a:blip>
          <a:stretch>
            <a:fillRect/>
          </a:stretch>
        </p:blipFill>
        <p:spPr>
          <a:xfrm>
            <a:off x="624900" y="931963"/>
            <a:ext cx="7068175" cy="3644528"/>
          </a:xfrm>
          <a:prstGeom prst="rect">
            <a:avLst/>
          </a:prstGeom>
          <a:noFill/>
          <a:ln>
            <a:noFill/>
          </a:ln>
        </p:spPr>
      </p:pic>
      <p:sp>
        <p:nvSpPr>
          <p:cNvPr id="680" name="Google Shape;680;p70"/>
          <p:cNvSpPr txBox="1"/>
          <p:nvPr/>
        </p:nvSpPr>
        <p:spPr>
          <a:xfrm>
            <a:off x="6994350" y="2749725"/>
            <a:ext cx="1698900" cy="8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latin typeface="Catamaran Light"/>
                <a:ea typeface="Catamaran Light"/>
                <a:cs typeface="Catamaran Light"/>
                <a:sym typeface="Catamaran Light"/>
              </a:rPr>
              <a:t>Blackbox design prevents trash bags from blocking aerosol spray outputs</a:t>
            </a:r>
            <a:endParaRPr sz="1100">
              <a:latin typeface="Catamaran Light"/>
              <a:ea typeface="Catamaran Light"/>
              <a:cs typeface="Catamaran Light"/>
              <a:sym typeface="Catamaran Light"/>
            </a:endParaRPr>
          </a:p>
        </p:txBody>
      </p:sp>
      <p:sp>
        <p:nvSpPr>
          <p:cNvPr id="681" name="Google Shape;681;p70"/>
          <p:cNvSpPr txBox="1"/>
          <p:nvPr/>
        </p:nvSpPr>
        <p:spPr>
          <a:xfrm>
            <a:off x="1380700" y="260550"/>
            <a:ext cx="3078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u="sng">
                <a:latin typeface="Catamaran"/>
                <a:ea typeface="Catamaran"/>
                <a:cs typeface="Catamaran"/>
                <a:sym typeface="Catamaran"/>
              </a:rPr>
              <a:t>Odor Buster</a:t>
            </a:r>
            <a:endParaRPr>
              <a:latin typeface="Catamaran Light"/>
              <a:ea typeface="Catamaran Light"/>
              <a:cs typeface="Catamaran Light"/>
              <a:sym typeface="Catamaran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6"/>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BACKGROUND:</a:t>
            </a:r>
            <a:endParaRPr/>
          </a:p>
          <a:p>
            <a:pPr indent="0" lvl="0" marL="0" rtl="0" algn="l">
              <a:spcBef>
                <a:spcPts val="0"/>
              </a:spcBef>
              <a:spcAft>
                <a:spcPts val="0"/>
              </a:spcAft>
              <a:buNone/>
            </a:pPr>
            <a:r>
              <a:rPr lang="es"/>
              <a:t>PROBLEM</a:t>
            </a:r>
            <a:endParaRPr/>
          </a:p>
        </p:txBody>
      </p:sp>
      <p:sp>
        <p:nvSpPr>
          <p:cNvPr id="181" name="Google Shape;181;p26"/>
          <p:cNvSpPr txBox="1"/>
          <p:nvPr>
            <p:ph idx="4294967295" type="subTitle"/>
          </p:nvPr>
        </p:nvSpPr>
        <p:spPr>
          <a:xfrm flipH="1">
            <a:off x="1061775" y="662100"/>
            <a:ext cx="5823600" cy="4024200"/>
          </a:xfrm>
          <a:prstGeom prst="rect">
            <a:avLst/>
          </a:prstGeom>
        </p:spPr>
        <p:txBody>
          <a:bodyPr anchorCtr="0" anchor="t" bIns="91425" lIns="91425" spcFirstLastPara="1" rIns="91425" wrap="square" tIns="91425">
            <a:noAutofit/>
          </a:bodyPr>
          <a:lstStyle/>
          <a:p>
            <a:pPr indent="-317500" lvl="0" marL="457200" rtl="0" algn="l">
              <a:spcBef>
                <a:spcPts val="500"/>
              </a:spcBef>
              <a:spcAft>
                <a:spcPts val="0"/>
              </a:spcAft>
              <a:buClr>
                <a:srgbClr val="000000"/>
              </a:buClr>
              <a:buSzPts val="1400"/>
              <a:buFont typeface="Catamaran"/>
              <a:buChar char="❖"/>
            </a:pPr>
            <a:r>
              <a:rPr lang="es" sz="1400">
                <a:solidFill>
                  <a:srgbClr val="000000"/>
                </a:solidFill>
                <a:latin typeface="Catamaran"/>
                <a:ea typeface="Catamaran"/>
                <a:cs typeface="Catamaran"/>
                <a:sym typeface="Catamaran"/>
              </a:rPr>
              <a:t>Municipal Solid Waste (MSW) refers to the amount of trash or various items in pounds, that consumers throw away.</a:t>
            </a:r>
            <a:endParaRPr sz="1400">
              <a:solidFill>
                <a:srgbClr val="000000"/>
              </a:solidFill>
              <a:latin typeface="Catamaran"/>
              <a:ea typeface="Catamaran"/>
              <a:cs typeface="Catamaran"/>
              <a:sym typeface="Catamaran"/>
            </a:endParaRPr>
          </a:p>
          <a:p>
            <a:pPr indent="-317500" lvl="0" marL="457200" rtl="0" algn="l">
              <a:spcBef>
                <a:spcPts val="0"/>
              </a:spcBef>
              <a:spcAft>
                <a:spcPts val="0"/>
              </a:spcAft>
              <a:buClr>
                <a:srgbClr val="000000"/>
              </a:buClr>
              <a:buSzPts val="1400"/>
              <a:buFont typeface="Catamaran"/>
              <a:buChar char="❖"/>
            </a:pPr>
            <a:r>
              <a:rPr lang="es" sz="1400">
                <a:solidFill>
                  <a:srgbClr val="000000"/>
                </a:solidFill>
                <a:latin typeface="Catamaran"/>
                <a:ea typeface="Catamaran"/>
                <a:cs typeface="Catamaran"/>
                <a:sym typeface="Catamaran"/>
              </a:rPr>
              <a:t>According to the EPA, in the United States the MSW in 2017 was 267.8 million tons, which comes out to 4.51 pounds per person per day. [3]</a:t>
            </a:r>
            <a:endParaRPr baseline="30000" sz="1400">
              <a:solidFill>
                <a:srgbClr val="000000"/>
              </a:solidFill>
              <a:latin typeface="Catamaran"/>
              <a:ea typeface="Catamaran"/>
              <a:cs typeface="Catamaran"/>
              <a:sym typeface="Catamaran"/>
            </a:endParaRPr>
          </a:p>
          <a:p>
            <a:pPr indent="-317500" lvl="0" marL="457200" rtl="0" algn="l">
              <a:spcBef>
                <a:spcPts val="0"/>
              </a:spcBef>
              <a:spcAft>
                <a:spcPts val="0"/>
              </a:spcAft>
              <a:buClr>
                <a:srgbClr val="000000"/>
              </a:buClr>
              <a:buSzPts val="1400"/>
              <a:buFont typeface="Catamaran"/>
              <a:buChar char="❖"/>
            </a:pPr>
            <a:r>
              <a:rPr lang="es" sz="1400">
                <a:solidFill>
                  <a:srgbClr val="000000"/>
                </a:solidFill>
                <a:latin typeface="Catamaran"/>
                <a:ea typeface="Catamaran"/>
                <a:cs typeface="Catamaran"/>
                <a:sym typeface="Catamaran"/>
              </a:rPr>
              <a:t>This rate of 4.51 pounds per person per day represents a steady decrease from the peak in 2000 of 4.74 pounds [4]</a:t>
            </a:r>
            <a:r>
              <a:rPr baseline="30000" lang="es" sz="1400">
                <a:solidFill>
                  <a:srgbClr val="000000"/>
                </a:solidFill>
                <a:latin typeface="Catamaran"/>
                <a:ea typeface="Catamaran"/>
                <a:cs typeface="Catamaran"/>
                <a:sym typeface="Catamaran"/>
              </a:rPr>
              <a:t> </a:t>
            </a:r>
            <a:r>
              <a:rPr lang="es" sz="1400">
                <a:solidFill>
                  <a:srgbClr val="000000"/>
                </a:solidFill>
                <a:latin typeface="Catamaran"/>
                <a:ea typeface="Catamaran"/>
                <a:cs typeface="Catamaran"/>
                <a:sym typeface="Catamaran"/>
              </a:rPr>
              <a:t>, but factoring in population growth, the market is growing in the United States.</a:t>
            </a:r>
            <a:endParaRPr sz="1400">
              <a:solidFill>
                <a:srgbClr val="000000"/>
              </a:solidFill>
              <a:latin typeface="Catamaran"/>
              <a:ea typeface="Catamaran"/>
              <a:cs typeface="Catamaran"/>
              <a:sym typeface="Catamaran"/>
            </a:endParaRPr>
          </a:p>
          <a:p>
            <a:pPr indent="-317500" lvl="0" marL="457200" rtl="0" algn="l">
              <a:spcBef>
                <a:spcPts val="0"/>
              </a:spcBef>
              <a:spcAft>
                <a:spcPts val="0"/>
              </a:spcAft>
              <a:buClr>
                <a:srgbClr val="000000"/>
              </a:buClr>
              <a:buSzPts val="1400"/>
              <a:buFont typeface="Catamaran"/>
              <a:buChar char="❖"/>
            </a:pPr>
            <a:r>
              <a:rPr lang="es" sz="1400">
                <a:solidFill>
                  <a:srgbClr val="000000"/>
                </a:solidFill>
                <a:latin typeface="Catamaran"/>
                <a:ea typeface="Catamaran"/>
                <a:cs typeface="Catamaran"/>
                <a:sym typeface="Catamaran"/>
              </a:rPr>
              <a:t>The MSW that represents trash sent to landfills combined with that which is recycled accounts for approximately 233 million tons, or 87.3% of all MSW. Trash and recycling bins are the two types of bins that this issue revolves around. [5]</a:t>
            </a:r>
            <a:endParaRPr sz="1400">
              <a:solidFill>
                <a:srgbClr val="000000"/>
              </a:solidFill>
              <a:latin typeface="Catamaran"/>
              <a:ea typeface="Catamaran"/>
              <a:cs typeface="Catamaran"/>
              <a:sym typeface="Catamaran"/>
            </a:endParaRPr>
          </a:p>
          <a:p>
            <a:pPr indent="-317500" lvl="0" marL="457200" rtl="0" algn="l">
              <a:spcBef>
                <a:spcPts val="0"/>
              </a:spcBef>
              <a:spcAft>
                <a:spcPts val="0"/>
              </a:spcAft>
              <a:buClr>
                <a:srgbClr val="000000"/>
              </a:buClr>
              <a:buSzPts val="1400"/>
              <a:buFont typeface="Catamaran"/>
              <a:buChar char="❖"/>
            </a:pPr>
            <a:r>
              <a:rPr lang="es" sz="1400">
                <a:solidFill>
                  <a:srgbClr val="000000"/>
                </a:solidFill>
                <a:latin typeface="Catamaran"/>
                <a:ea typeface="Catamaran"/>
                <a:cs typeface="Catamaran"/>
                <a:sym typeface="Catamaran"/>
              </a:rPr>
              <a:t>Therefore, one can conclude that waste management is a very large market.</a:t>
            </a:r>
            <a:endParaRPr sz="1400">
              <a:solidFill>
                <a:srgbClr val="000000"/>
              </a:solidFill>
              <a:latin typeface="Catamaran"/>
              <a:ea typeface="Catamaran"/>
              <a:cs typeface="Catamaran"/>
              <a:sym typeface="Catamaran"/>
            </a:endParaRPr>
          </a:p>
        </p:txBody>
      </p:sp>
      <p:sp>
        <p:nvSpPr>
          <p:cNvPr id="182" name="Google Shape;182;p26"/>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71"/>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FINAL PROTOTYPE:</a:t>
            </a:r>
            <a:endParaRPr/>
          </a:p>
          <a:p>
            <a:pPr indent="0" lvl="0" marL="0" rtl="0" algn="l">
              <a:spcBef>
                <a:spcPts val="0"/>
              </a:spcBef>
              <a:spcAft>
                <a:spcPts val="0"/>
              </a:spcAft>
              <a:buNone/>
            </a:pPr>
            <a:r>
              <a:rPr lang="es"/>
              <a:t>TESTING</a:t>
            </a:r>
            <a:endParaRPr/>
          </a:p>
        </p:txBody>
      </p:sp>
      <p:sp>
        <p:nvSpPr>
          <p:cNvPr id="687" name="Google Shape;687;p71"/>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1"/>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1"/>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690" name="Google Shape;690;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91" name="Google Shape;691;p71"/>
          <p:cNvSpPr txBox="1"/>
          <p:nvPr/>
        </p:nvSpPr>
        <p:spPr>
          <a:xfrm>
            <a:off x="867800" y="841850"/>
            <a:ext cx="6392400" cy="36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Light"/>
                <a:ea typeface="Catamaran Light"/>
                <a:cs typeface="Catamaran Light"/>
                <a:sym typeface="Catamaran Light"/>
              </a:rPr>
              <a:t>We showed 18 different people our sketch prototype and asked for their opinions and feedback on it. The questions our team asked the respondents were aimed to gain insight on:</a:t>
            </a:r>
            <a:endParaRPr>
              <a:latin typeface="Catamaran Light"/>
              <a:ea typeface="Catamaran Light"/>
              <a:cs typeface="Catamaran Light"/>
              <a:sym typeface="Catamaran Light"/>
            </a:endParaRPr>
          </a:p>
          <a:p>
            <a:pPr indent="0" lvl="0" marL="457200" rtl="0" algn="l">
              <a:spcBef>
                <a:spcPts val="0"/>
              </a:spcBef>
              <a:spcAft>
                <a:spcPts val="0"/>
              </a:spcAft>
              <a:buNone/>
            </a:pPr>
            <a:r>
              <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What they thought of the aesthetics of the product </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Their perception of the ease of use of the product</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Whether they would be likely to use the product</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What potential issues they could identify with the product’s design and application. </a:t>
            </a:r>
            <a:endParaRPr>
              <a:latin typeface="Catamaran Light"/>
              <a:ea typeface="Catamaran Light"/>
              <a:cs typeface="Catamaran Light"/>
              <a:sym typeface="Catamaran Light"/>
            </a:endParaRPr>
          </a:p>
          <a:p>
            <a:pPr indent="0" lvl="0" marL="45720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rPr lang="es">
                <a:latin typeface="Catamaran Light"/>
                <a:ea typeface="Catamaran Light"/>
                <a:cs typeface="Catamaran Light"/>
                <a:sym typeface="Catamaran Light"/>
              </a:rPr>
              <a:t>The testing we employed gave us the information and insights we needed to finalize the development of our prototype. No additional tests are needed with this prototype.</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72"/>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2"/>
          <p:cNvSpPr txBox="1"/>
          <p:nvPr>
            <p:ph type="ctrTitle"/>
          </p:nvPr>
        </p:nvSpPr>
        <p:spPr>
          <a:xfrm rot="5400000">
            <a:off x="6581228" y="1870775"/>
            <a:ext cx="35760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FINAL PROTOTYPE: TESTING</a:t>
            </a:r>
            <a:endParaRPr/>
          </a:p>
        </p:txBody>
      </p:sp>
      <p:sp>
        <p:nvSpPr>
          <p:cNvPr id="698" name="Google Shape;698;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99" name="Google Shape;699;p72"/>
          <p:cNvSpPr txBox="1"/>
          <p:nvPr/>
        </p:nvSpPr>
        <p:spPr>
          <a:xfrm>
            <a:off x="762725" y="-632125"/>
            <a:ext cx="7072200" cy="4475100"/>
          </a:xfrm>
          <a:prstGeom prst="rect">
            <a:avLst/>
          </a:prstGeom>
          <a:noFill/>
          <a:ln>
            <a:noFill/>
          </a:ln>
        </p:spPr>
        <p:txBody>
          <a:bodyPr anchorCtr="0" anchor="t" bIns="91425" lIns="91425" spcFirstLastPara="1" rIns="91425" wrap="square" tIns="91425">
            <a:noAutofit/>
          </a:bodyPr>
          <a:lstStyle/>
          <a:p>
            <a:pPr indent="457200" lvl="0" marL="2286000" rtl="0" algn="just">
              <a:spcBef>
                <a:spcPts val="0"/>
              </a:spcBef>
              <a:spcAft>
                <a:spcPts val="0"/>
              </a:spcAft>
              <a:buNone/>
            </a:pPr>
            <a:r>
              <a:rPr b="1" lang="es" sz="2400">
                <a:latin typeface="Catamaran"/>
                <a:ea typeface="Catamaran"/>
                <a:cs typeface="Catamaran"/>
                <a:sym typeface="Catamaran"/>
              </a:rPr>
              <a:t>  </a:t>
            </a:r>
            <a:endParaRPr b="1" sz="2400">
              <a:latin typeface="Catamaran"/>
              <a:ea typeface="Catamaran"/>
              <a:cs typeface="Catamaran"/>
              <a:sym typeface="Catamaran"/>
            </a:endParaRPr>
          </a:p>
          <a:p>
            <a:pPr indent="457200" lvl="0" marL="2286000" rtl="0" algn="just">
              <a:spcBef>
                <a:spcPts val="0"/>
              </a:spcBef>
              <a:spcAft>
                <a:spcPts val="0"/>
              </a:spcAft>
              <a:buNone/>
            </a:pPr>
            <a:r>
              <a:t/>
            </a:r>
            <a:endParaRPr b="1" sz="2400">
              <a:latin typeface="Catamaran"/>
              <a:ea typeface="Catamaran"/>
              <a:cs typeface="Catamaran"/>
              <a:sym typeface="Catamaran"/>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Of the respondents,</a:t>
            </a:r>
            <a:r>
              <a:rPr b="1" lang="es">
                <a:latin typeface="Catamaran"/>
                <a:ea typeface="Catamaran"/>
                <a:cs typeface="Catamaran"/>
                <a:sym typeface="Catamaran"/>
              </a:rPr>
              <a:t> 14 out of the 18 (77%)</a:t>
            </a:r>
            <a:r>
              <a:rPr lang="es">
                <a:latin typeface="Catamaran Light"/>
                <a:ea typeface="Catamaran Light"/>
                <a:cs typeface="Catamaran Light"/>
                <a:sym typeface="Catamaran Light"/>
              </a:rPr>
              <a:t> </a:t>
            </a:r>
            <a:r>
              <a:rPr b="1" lang="es">
                <a:latin typeface="Catamaran"/>
                <a:ea typeface="Catamaran"/>
                <a:cs typeface="Catamaran"/>
                <a:sym typeface="Catamaran"/>
              </a:rPr>
              <a:t>expressed a high level of interest</a:t>
            </a:r>
            <a:r>
              <a:rPr lang="es">
                <a:latin typeface="Catamaran Light"/>
                <a:ea typeface="Catamaran Light"/>
                <a:cs typeface="Catamaran Light"/>
                <a:sym typeface="Catamaran Light"/>
              </a:rPr>
              <a:t> in our product and indicated they would be likely to purchase it.</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A majority of respondents</a:t>
            </a:r>
            <a:r>
              <a:rPr b="1" lang="es">
                <a:latin typeface="Catamaran"/>
                <a:ea typeface="Catamaran"/>
                <a:cs typeface="Catamaran"/>
                <a:sym typeface="Catamaran"/>
              </a:rPr>
              <a:t> (67%)</a:t>
            </a:r>
            <a:r>
              <a:rPr lang="es">
                <a:latin typeface="Catamaran Light"/>
                <a:ea typeface="Catamaran Light"/>
                <a:cs typeface="Catamaran Light"/>
                <a:sym typeface="Catamaran Light"/>
              </a:rPr>
              <a:t> also indicated that the design of our product was </a:t>
            </a:r>
            <a:r>
              <a:rPr b="1" lang="es">
                <a:latin typeface="Catamaran"/>
                <a:ea typeface="Catamaran"/>
                <a:cs typeface="Catamaran"/>
                <a:sym typeface="Catamaran"/>
              </a:rPr>
              <a:t>aesthetically pleasing</a:t>
            </a:r>
            <a:endParaRPr b="1">
              <a:latin typeface="Catamaran"/>
              <a:ea typeface="Catamaran"/>
              <a:cs typeface="Catamaran"/>
              <a:sym typeface="Catamaran"/>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p:txBody>
      </p:sp>
      <p:sp>
        <p:nvSpPr>
          <p:cNvPr id="700" name="Google Shape;700;p72"/>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orms response chart. Question title: What is your opinion of the aesthetics of the product?. Number of responses: 18 responses." id="701" name="Google Shape;701;p72"/>
          <p:cNvPicPr preferRelativeResize="0"/>
          <p:nvPr/>
        </p:nvPicPr>
        <p:blipFill rotWithShape="1">
          <a:blip r:embed="rId3">
            <a:alphaModFix/>
          </a:blip>
          <a:srcRect b="0" l="0" r="24619" t="6829"/>
          <a:stretch/>
        </p:blipFill>
        <p:spPr>
          <a:xfrm>
            <a:off x="2288700" y="3204900"/>
            <a:ext cx="3736200" cy="1938550"/>
          </a:xfrm>
          <a:prstGeom prst="rect">
            <a:avLst/>
          </a:prstGeom>
          <a:noFill/>
          <a:ln>
            <a:noFill/>
          </a:ln>
        </p:spPr>
      </p:pic>
      <p:pic>
        <p:nvPicPr>
          <p:cNvPr descr="Forms response chart. Question title: How likely would you be to use this product?. Number of responses: 18 responses." id="702" name="Google Shape;702;p72"/>
          <p:cNvPicPr preferRelativeResize="0"/>
          <p:nvPr/>
        </p:nvPicPr>
        <p:blipFill rotWithShape="1">
          <a:blip r:embed="rId4">
            <a:alphaModFix/>
          </a:blip>
          <a:srcRect b="9247" l="0" r="20678" t="0"/>
          <a:stretch/>
        </p:blipFill>
        <p:spPr>
          <a:xfrm>
            <a:off x="2288700" y="638075"/>
            <a:ext cx="3882826" cy="18647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73"/>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3"/>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FINAL PROTOTYPE:</a:t>
            </a:r>
            <a:endParaRPr/>
          </a:p>
          <a:p>
            <a:pPr indent="0" lvl="0" marL="0" rtl="0" algn="l">
              <a:spcBef>
                <a:spcPts val="0"/>
              </a:spcBef>
              <a:spcAft>
                <a:spcPts val="0"/>
              </a:spcAft>
              <a:buNone/>
            </a:pPr>
            <a:r>
              <a:rPr lang="es"/>
              <a:t>TESTING</a:t>
            </a:r>
            <a:endParaRPr/>
          </a:p>
        </p:txBody>
      </p:sp>
      <p:sp>
        <p:nvSpPr>
          <p:cNvPr id="709" name="Google Shape;709;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descr="Forms response chart. Question title: Does the product appear intuitive and simple to use?. Number of responses: 18 responses." id="710" name="Google Shape;710;p73"/>
          <p:cNvPicPr preferRelativeResize="0"/>
          <p:nvPr/>
        </p:nvPicPr>
        <p:blipFill rotWithShape="1">
          <a:blip r:embed="rId3">
            <a:alphaModFix/>
          </a:blip>
          <a:srcRect b="0" l="0" r="19826" t="0"/>
          <a:stretch/>
        </p:blipFill>
        <p:spPr>
          <a:xfrm>
            <a:off x="2055625" y="2812625"/>
            <a:ext cx="4367626" cy="2286950"/>
          </a:xfrm>
          <a:prstGeom prst="rect">
            <a:avLst/>
          </a:prstGeom>
          <a:noFill/>
          <a:ln>
            <a:noFill/>
          </a:ln>
        </p:spPr>
      </p:pic>
      <p:sp>
        <p:nvSpPr>
          <p:cNvPr id="711" name="Google Shape;711;p73"/>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3"/>
          <p:cNvSpPr txBox="1"/>
          <p:nvPr/>
        </p:nvSpPr>
        <p:spPr>
          <a:xfrm>
            <a:off x="762000" y="762000"/>
            <a:ext cx="6889800" cy="3000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A few of the respondents expressed concern about the length of the hose - they worried that for some smaller trash bins the hose may be too long.</a:t>
            </a:r>
            <a:endParaRPr>
              <a:latin typeface="Catamaran Light"/>
              <a:ea typeface="Catamaran Light"/>
              <a:cs typeface="Catamaran Light"/>
              <a:sym typeface="Catamaran Light"/>
            </a:endParaRPr>
          </a:p>
          <a:p>
            <a:pPr indent="0" lvl="0" marL="914400" rtl="0" algn="l">
              <a:spcBef>
                <a:spcPts val="0"/>
              </a:spcBef>
              <a:spcAft>
                <a:spcPts val="0"/>
              </a:spcAft>
              <a:buNone/>
            </a:pPr>
            <a:r>
              <a:t/>
            </a:r>
            <a:endParaRPr>
              <a:latin typeface="Catamaran Light"/>
              <a:ea typeface="Catamaran Light"/>
              <a:cs typeface="Catamaran Light"/>
              <a:sym typeface="Catamaran Light"/>
            </a:endParaRPr>
          </a:p>
          <a:p>
            <a:pPr indent="-317500" lvl="1" marL="914400" rtl="0" algn="l">
              <a:spcBef>
                <a:spcPts val="0"/>
              </a:spcBef>
              <a:spcAft>
                <a:spcPts val="0"/>
              </a:spcAft>
              <a:buSzPts val="1400"/>
              <a:buFont typeface="Catamaran Light"/>
              <a:buChar char="➢"/>
            </a:pPr>
            <a:r>
              <a:rPr lang="es">
                <a:latin typeface="Catamaran Light"/>
                <a:ea typeface="Catamaran Light"/>
                <a:cs typeface="Catamaran Light"/>
                <a:sym typeface="Catamaran Light"/>
              </a:rPr>
              <a:t>In the future, we plan to make the hose retractable so that the user pulls out the appropriate length of hose from the box for use and can retract it to fit smaller trash cans or for storage</a:t>
            </a:r>
            <a:endParaRPr>
              <a:latin typeface="Catamaran Light"/>
              <a:ea typeface="Catamaran Light"/>
              <a:cs typeface="Catamaran Light"/>
              <a:sym typeface="Catamaran Light"/>
            </a:endParaRPr>
          </a:p>
          <a:p>
            <a:pPr indent="0" lvl="0" marL="1371600" rtl="0" algn="l">
              <a:spcBef>
                <a:spcPts val="0"/>
              </a:spcBef>
              <a:spcAft>
                <a:spcPts val="0"/>
              </a:spcAft>
              <a:buNone/>
            </a:pPr>
            <a:r>
              <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b="1" lang="es">
                <a:latin typeface="Catamaran"/>
                <a:ea typeface="Catamaran"/>
                <a:cs typeface="Catamaran"/>
                <a:sym typeface="Catamaran"/>
              </a:rPr>
              <a:t>16 of 18 (88%) respondents stated that the product was intuitive </a:t>
            </a:r>
            <a:r>
              <a:rPr lang="es">
                <a:latin typeface="Catamaran Light"/>
                <a:ea typeface="Catamaran Light"/>
                <a:cs typeface="Catamaran Light"/>
                <a:sym typeface="Catamaran Light"/>
              </a:rPr>
              <a:t>and simple enough for everyday use</a:t>
            </a:r>
            <a:endParaRPr>
              <a:latin typeface="Catamaran Light"/>
              <a:ea typeface="Catamaran Light"/>
              <a:cs typeface="Catamaran Light"/>
              <a:sym typeface="Catamaran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74"/>
          <p:cNvSpPr/>
          <p:nvPr/>
        </p:nvSpPr>
        <p:spPr>
          <a:xfrm rot="5400000">
            <a:off x="-752200" y="2013850"/>
            <a:ext cx="4059900" cy="111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8" name="Google Shape;718;p74"/>
          <p:cNvPicPr preferRelativeResize="0"/>
          <p:nvPr/>
        </p:nvPicPr>
        <p:blipFill rotWithShape="1">
          <a:blip r:embed="rId3">
            <a:alphaModFix/>
          </a:blip>
          <a:srcRect b="16022" l="0" r="754" t="0"/>
          <a:stretch/>
        </p:blipFill>
        <p:spPr>
          <a:xfrm>
            <a:off x="1948200" y="541750"/>
            <a:ext cx="7195801" cy="4059901"/>
          </a:xfrm>
          <a:prstGeom prst="rect">
            <a:avLst/>
          </a:prstGeom>
          <a:noFill/>
          <a:ln>
            <a:noFill/>
          </a:ln>
        </p:spPr>
      </p:pic>
      <p:sp>
        <p:nvSpPr>
          <p:cNvPr id="719" name="Google Shape;719;p74"/>
          <p:cNvSpPr txBox="1"/>
          <p:nvPr>
            <p:ph type="ctrTitle"/>
          </p:nvPr>
        </p:nvSpPr>
        <p:spPr>
          <a:xfrm rot="-5400000">
            <a:off x="-190701" y="1759150"/>
            <a:ext cx="2888100" cy="897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FINAL SOLUTION</a:t>
            </a:r>
            <a:endParaRPr>
              <a:solidFill>
                <a:schemeClr val="lt1"/>
              </a:solidFill>
            </a:endParaRPr>
          </a:p>
        </p:txBody>
      </p:sp>
      <p:sp>
        <p:nvSpPr>
          <p:cNvPr id="720" name="Google Shape;720;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721" name="Google Shape;721;p74"/>
          <p:cNvPicPr preferRelativeResize="0"/>
          <p:nvPr/>
        </p:nvPicPr>
        <p:blipFill>
          <a:blip r:embed="rId4">
            <a:alphaModFix/>
          </a:blip>
          <a:stretch>
            <a:fillRect/>
          </a:stretch>
        </p:blipFill>
        <p:spPr>
          <a:xfrm>
            <a:off x="1948200" y="548075"/>
            <a:ext cx="7195800" cy="40598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75"/>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5"/>
          <p:cNvSpPr/>
          <p:nvPr/>
        </p:nvSpPr>
        <p:spPr>
          <a:xfrm flipH="1" rot="-5400000">
            <a:off x="7398150"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5"/>
          <p:cNvSpPr txBox="1"/>
          <p:nvPr>
            <p:ph type="ctrTitle"/>
          </p:nvPr>
        </p:nvSpPr>
        <p:spPr>
          <a:xfrm rot="5400281">
            <a:off x="6697255" y="1743275"/>
            <a:ext cx="3671700" cy="89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400"/>
              <a:t>DECISION MATRIX</a:t>
            </a:r>
            <a:endParaRPr sz="2400"/>
          </a:p>
        </p:txBody>
      </p:sp>
      <p:sp>
        <p:nvSpPr>
          <p:cNvPr id="729" name="Google Shape;729;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30" name="Google Shape;730;p75"/>
          <p:cNvSpPr txBox="1"/>
          <p:nvPr/>
        </p:nvSpPr>
        <p:spPr>
          <a:xfrm>
            <a:off x="421625" y="4140750"/>
            <a:ext cx="3503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Catamaran Light"/>
                <a:ea typeface="Catamaran Light"/>
                <a:cs typeface="Catamaran Light"/>
                <a:sym typeface="Catamaran Light"/>
              </a:rPr>
              <a:t>*Ranking is from 1-6, 6 being the most important</a:t>
            </a:r>
            <a:endParaRPr sz="1200">
              <a:latin typeface="Catamaran Light"/>
              <a:ea typeface="Catamaran Light"/>
              <a:cs typeface="Catamaran Light"/>
              <a:sym typeface="Catamaran Light"/>
            </a:endParaRPr>
          </a:p>
          <a:p>
            <a:pPr indent="0" lvl="0" marL="0" rtl="0" algn="l">
              <a:spcBef>
                <a:spcPts val="0"/>
              </a:spcBef>
              <a:spcAft>
                <a:spcPts val="0"/>
              </a:spcAft>
              <a:buNone/>
            </a:pPr>
            <a:r>
              <a:rPr lang="es" sz="1200">
                <a:latin typeface="Catamaran Light"/>
                <a:ea typeface="Catamaran Light"/>
                <a:cs typeface="Catamaran Light"/>
                <a:sym typeface="Catamaran Light"/>
              </a:rPr>
              <a:t>*Rating is from 1-5, 5 being the highest positive value</a:t>
            </a:r>
            <a:r>
              <a:rPr lang="es">
                <a:latin typeface="Catamaran Light"/>
                <a:ea typeface="Catamaran Light"/>
                <a:cs typeface="Catamaran Light"/>
                <a:sym typeface="Catamaran Light"/>
              </a:rPr>
              <a:t> </a:t>
            </a:r>
            <a:endParaRPr>
              <a:latin typeface="Catamaran Light"/>
              <a:ea typeface="Catamaran Light"/>
              <a:cs typeface="Catamaran Light"/>
              <a:sym typeface="Catamaran Light"/>
            </a:endParaRPr>
          </a:p>
        </p:txBody>
      </p:sp>
      <p:graphicFrame>
        <p:nvGraphicFramePr>
          <p:cNvPr id="731" name="Google Shape;731;p75"/>
          <p:cNvGraphicFramePr/>
          <p:nvPr/>
        </p:nvGraphicFramePr>
        <p:xfrm>
          <a:off x="574025" y="668350"/>
          <a:ext cx="3000000" cy="3000000"/>
        </p:xfrm>
        <a:graphic>
          <a:graphicData uri="http://schemas.openxmlformats.org/drawingml/2006/table">
            <a:tbl>
              <a:tblPr>
                <a:noFill/>
                <a:tableStyleId>{1851FCB1-DD67-4C8A-8CEB-C0DAA81271DC}</a:tableStyleId>
              </a:tblPr>
              <a:tblGrid>
                <a:gridCol w="1809750"/>
                <a:gridCol w="1809750"/>
                <a:gridCol w="1809750"/>
                <a:gridCol w="1809750"/>
              </a:tblGrid>
              <a:tr h="381000">
                <a:tc>
                  <a:txBody>
                    <a:bodyPr/>
                    <a:lstStyle/>
                    <a:p>
                      <a:pPr indent="0" lvl="0" marL="0" rtl="0" algn="ctr">
                        <a:spcBef>
                          <a:spcPts val="0"/>
                        </a:spcBef>
                        <a:spcAft>
                          <a:spcPts val="0"/>
                        </a:spcAft>
                        <a:buNone/>
                      </a:pPr>
                      <a:r>
                        <a:rPr lang="es">
                          <a:solidFill>
                            <a:srgbClr val="FFFFFF"/>
                          </a:solidFill>
                          <a:latin typeface="Catamaran"/>
                          <a:ea typeface="Catamaran"/>
                          <a:cs typeface="Catamaran"/>
                          <a:sym typeface="Catamaran"/>
                        </a:rPr>
                        <a:t>Criteria </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c>
                  <a:txBody>
                    <a:bodyPr/>
                    <a:lstStyle/>
                    <a:p>
                      <a:pPr indent="0" lvl="0" marL="0" rtl="0" algn="ctr">
                        <a:spcBef>
                          <a:spcPts val="0"/>
                        </a:spcBef>
                        <a:spcAft>
                          <a:spcPts val="0"/>
                        </a:spcAft>
                        <a:buNone/>
                      </a:pPr>
                      <a:r>
                        <a:rPr lang="es">
                          <a:solidFill>
                            <a:srgbClr val="FFFFFF"/>
                          </a:solidFill>
                          <a:latin typeface="Catamaran"/>
                          <a:ea typeface="Catamaran"/>
                          <a:cs typeface="Catamaran"/>
                          <a:sym typeface="Catamaran"/>
                        </a:rPr>
                        <a:t>Rank</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c>
                  <a:txBody>
                    <a:bodyPr/>
                    <a:lstStyle/>
                    <a:p>
                      <a:pPr indent="0" lvl="0" marL="0" rtl="0" algn="ctr">
                        <a:spcBef>
                          <a:spcPts val="0"/>
                        </a:spcBef>
                        <a:spcAft>
                          <a:spcPts val="0"/>
                        </a:spcAft>
                        <a:buNone/>
                      </a:pPr>
                      <a:r>
                        <a:rPr lang="es">
                          <a:solidFill>
                            <a:srgbClr val="FFFFFF"/>
                          </a:solidFill>
                          <a:latin typeface="Catamaran"/>
                          <a:ea typeface="Catamaran"/>
                          <a:cs typeface="Catamaran"/>
                          <a:sym typeface="Catamaran"/>
                        </a:rPr>
                        <a:t>Multibin Trashcan</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c>
                  <a:txBody>
                    <a:bodyPr/>
                    <a:lstStyle/>
                    <a:p>
                      <a:pPr indent="0" lvl="0" marL="0" rtl="0" algn="ctr">
                        <a:spcBef>
                          <a:spcPts val="0"/>
                        </a:spcBef>
                        <a:spcAft>
                          <a:spcPts val="0"/>
                        </a:spcAft>
                        <a:buNone/>
                      </a:pPr>
                      <a:r>
                        <a:rPr lang="es">
                          <a:solidFill>
                            <a:srgbClr val="FFFFFF"/>
                          </a:solidFill>
                          <a:latin typeface="Catamaran"/>
                          <a:ea typeface="Catamaran"/>
                          <a:cs typeface="Catamaran"/>
                          <a:sym typeface="Catamaran"/>
                        </a:rPr>
                        <a:t>Odor Buster</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r>
              <a:tr h="381000">
                <a:tc>
                  <a:txBody>
                    <a:bodyPr/>
                    <a:lstStyle/>
                    <a:p>
                      <a:pPr indent="0" lvl="0" marL="0" rtl="0" algn="ctr">
                        <a:spcBef>
                          <a:spcPts val="0"/>
                        </a:spcBef>
                        <a:spcAft>
                          <a:spcPts val="0"/>
                        </a:spcAft>
                        <a:buNone/>
                      </a:pPr>
                      <a:r>
                        <a:rPr b="1" lang="es">
                          <a:latin typeface="Catamaran"/>
                          <a:ea typeface="Catamaran"/>
                          <a:cs typeface="Catamaran"/>
                          <a:sym typeface="Catamaran"/>
                        </a:rPr>
                        <a:t>Feasibility</a:t>
                      </a:r>
                      <a:endParaRPr b="1">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6</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2(12)</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4(24)</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381000">
                <a:tc>
                  <a:txBody>
                    <a:bodyPr/>
                    <a:lstStyle/>
                    <a:p>
                      <a:pPr indent="0" lvl="0" marL="0" rtl="0" algn="ctr">
                        <a:spcBef>
                          <a:spcPts val="0"/>
                        </a:spcBef>
                        <a:spcAft>
                          <a:spcPts val="0"/>
                        </a:spcAft>
                        <a:buNone/>
                      </a:pPr>
                      <a:r>
                        <a:rPr b="1" lang="es">
                          <a:latin typeface="Catamaran"/>
                          <a:ea typeface="Catamaran"/>
                          <a:cs typeface="Catamaran"/>
                          <a:sym typeface="Catamaran"/>
                        </a:rPr>
                        <a:t>Ease of Use</a:t>
                      </a:r>
                      <a:endParaRPr b="1">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2</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4(8)</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5(10)</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381000">
                <a:tc>
                  <a:txBody>
                    <a:bodyPr/>
                    <a:lstStyle/>
                    <a:p>
                      <a:pPr indent="0" lvl="0" marL="0" rtl="0" algn="ctr">
                        <a:spcBef>
                          <a:spcPts val="0"/>
                        </a:spcBef>
                        <a:spcAft>
                          <a:spcPts val="0"/>
                        </a:spcAft>
                        <a:buNone/>
                      </a:pPr>
                      <a:r>
                        <a:rPr b="1" lang="es">
                          <a:latin typeface="Catamaran"/>
                          <a:ea typeface="Catamaran"/>
                          <a:cs typeface="Catamaran"/>
                          <a:sym typeface="Catamaran"/>
                        </a:rPr>
                        <a:t>Reliability</a:t>
                      </a:r>
                      <a:endParaRPr b="1">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3</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3(9)</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4(12)</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381000">
                <a:tc>
                  <a:txBody>
                    <a:bodyPr/>
                    <a:lstStyle/>
                    <a:p>
                      <a:pPr indent="0" lvl="0" marL="0" rtl="0" algn="ctr">
                        <a:spcBef>
                          <a:spcPts val="0"/>
                        </a:spcBef>
                        <a:spcAft>
                          <a:spcPts val="0"/>
                        </a:spcAft>
                        <a:buNone/>
                      </a:pPr>
                      <a:r>
                        <a:rPr b="1" lang="es">
                          <a:latin typeface="Catamaran"/>
                          <a:ea typeface="Catamaran"/>
                          <a:cs typeface="Catamaran"/>
                          <a:sym typeface="Catamaran"/>
                        </a:rPr>
                        <a:t>Cost</a:t>
                      </a:r>
                      <a:endParaRPr b="1">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4</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4(16)</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3(12)</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381000">
                <a:tc>
                  <a:txBody>
                    <a:bodyPr/>
                    <a:lstStyle/>
                    <a:p>
                      <a:pPr indent="0" lvl="0" marL="0" rtl="0" algn="ctr">
                        <a:spcBef>
                          <a:spcPts val="0"/>
                        </a:spcBef>
                        <a:spcAft>
                          <a:spcPts val="0"/>
                        </a:spcAft>
                        <a:buNone/>
                      </a:pPr>
                      <a:r>
                        <a:rPr b="1" lang="es">
                          <a:latin typeface="Catamaran"/>
                          <a:ea typeface="Catamaran"/>
                          <a:cs typeface="Catamaran"/>
                          <a:sym typeface="Catamaran"/>
                        </a:rPr>
                        <a:t>Desirability</a:t>
                      </a:r>
                      <a:endParaRPr b="1">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5</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2(10)</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4(20)</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381000">
                <a:tc>
                  <a:txBody>
                    <a:bodyPr/>
                    <a:lstStyle/>
                    <a:p>
                      <a:pPr indent="0" lvl="0" marL="0" rtl="0" algn="ctr">
                        <a:spcBef>
                          <a:spcPts val="0"/>
                        </a:spcBef>
                        <a:spcAft>
                          <a:spcPts val="0"/>
                        </a:spcAft>
                        <a:buNone/>
                      </a:pPr>
                      <a:r>
                        <a:rPr b="1" lang="es">
                          <a:latin typeface="Catamaran"/>
                          <a:ea typeface="Catamaran"/>
                          <a:cs typeface="Catamaran"/>
                          <a:sym typeface="Catamaran"/>
                        </a:rPr>
                        <a:t>Environmental Impact (Positive)</a:t>
                      </a:r>
                      <a:endParaRPr b="1">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1</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5(5)</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a:latin typeface="Catamaran"/>
                          <a:ea typeface="Catamaran"/>
                          <a:cs typeface="Catamaran"/>
                          <a:sym typeface="Catamaran"/>
                        </a:rPr>
                        <a:t>2(2)</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381000">
                <a:tc>
                  <a:txBody>
                    <a:bodyPr/>
                    <a:lstStyle/>
                    <a:p>
                      <a:pPr indent="0" lvl="0" marL="0" rtl="0" algn="ctr">
                        <a:spcBef>
                          <a:spcPts val="0"/>
                        </a:spcBef>
                        <a:spcAft>
                          <a:spcPts val="0"/>
                        </a:spcAft>
                        <a:buNone/>
                      </a:pPr>
                      <a:r>
                        <a:rPr b="1" lang="es">
                          <a:latin typeface="Catamaran"/>
                          <a:ea typeface="Catamaran"/>
                          <a:cs typeface="Catamaran"/>
                          <a:sym typeface="Catamaran"/>
                        </a:rPr>
                        <a:t>Total </a:t>
                      </a:r>
                      <a:endParaRPr b="1">
                        <a:latin typeface="Catamaran"/>
                        <a:ea typeface="Catamaran"/>
                        <a:cs typeface="Catamaran"/>
                        <a:sym typeface="Catamaran"/>
                      </a:endParaRPr>
                    </a:p>
                  </a:txBody>
                  <a:tcPr marT="91425" marB="91425" marR="91425" marL="91425">
                    <a:gradFill>
                      <a:gsLst>
                        <a:gs pos="0">
                          <a:srgbClr val="E7E1D6"/>
                        </a:gs>
                        <a:gs pos="100000">
                          <a:srgbClr val="B1A389"/>
                        </a:gs>
                      </a:gsLst>
                      <a:lin ang="5400012" scaled="0"/>
                    </a:gradFill>
                  </a:tcPr>
                </a:tc>
                <a:tc>
                  <a:txBody>
                    <a:bodyPr/>
                    <a:lstStyle/>
                    <a:p>
                      <a:pPr indent="0" lvl="0" marL="0" rtl="0" algn="ctr">
                        <a:spcBef>
                          <a:spcPts val="0"/>
                        </a:spcBef>
                        <a:spcAft>
                          <a:spcPts val="0"/>
                        </a:spcAft>
                        <a:buNone/>
                      </a:pPr>
                      <a:r>
                        <a:t/>
                      </a:r>
                      <a:endParaRPr b="1">
                        <a:latin typeface="Catamaran"/>
                        <a:ea typeface="Catamaran"/>
                        <a:cs typeface="Catamaran"/>
                        <a:sym typeface="Catamaran"/>
                      </a:endParaRPr>
                    </a:p>
                  </a:txBody>
                  <a:tcPr marT="91425" marB="91425" marR="91425" marL="91425">
                    <a:gradFill>
                      <a:gsLst>
                        <a:gs pos="0">
                          <a:srgbClr val="E7E1D6"/>
                        </a:gs>
                        <a:gs pos="100000">
                          <a:srgbClr val="B1A389"/>
                        </a:gs>
                      </a:gsLst>
                      <a:lin ang="5400012" scaled="0"/>
                    </a:gradFill>
                  </a:tcPr>
                </a:tc>
                <a:tc>
                  <a:txBody>
                    <a:bodyPr/>
                    <a:lstStyle/>
                    <a:p>
                      <a:pPr indent="0" lvl="0" marL="0" rtl="0" algn="ctr">
                        <a:spcBef>
                          <a:spcPts val="0"/>
                        </a:spcBef>
                        <a:spcAft>
                          <a:spcPts val="0"/>
                        </a:spcAft>
                        <a:buNone/>
                      </a:pPr>
                      <a:r>
                        <a:rPr b="1" lang="es">
                          <a:latin typeface="Catamaran"/>
                          <a:ea typeface="Catamaran"/>
                          <a:cs typeface="Catamaran"/>
                          <a:sym typeface="Catamaran"/>
                        </a:rPr>
                        <a:t>60</a:t>
                      </a:r>
                      <a:endParaRPr b="1">
                        <a:latin typeface="Catamaran"/>
                        <a:ea typeface="Catamaran"/>
                        <a:cs typeface="Catamaran"/>
                        <a:sym typeface="Catamaran"/>
                      </a:endParaRPr>
                    </a:p>
                  </a:txBody>
                  <a:tcPr marT="91425" marB="91425" marR="91425" marL="91425">
                    <a:gradFill>
                      <a:gsLst>
                        <a:gs pos="0">
                          <a:srgbClr val="E7E1D6"/>
                        </a:gs>
                        <a:gs pos="100000">
                          <a:srgbClr val="B1A389"/>
                        </a:gs>
                      </a:gsLst>
                      <a:lin ang="5400012" scaled="0"/>
                    </a:gradFill>
                  </a:tcPr>
                </a:tc>
                <a:tc>
                  <a:txBody>
                    <a:bodyPr/>
                    <a:lstStyle/>
                    <a:p>
                      <a:pPr indent="0" lvl="0" marL="0" rtl="0" algn="ctr">
                        <a:spcBef>
                          <a:spcPts val="0"/>
                        </a:spcBef>
                        <a:spcAft>
                          <a:spcPts val="0"/>
                        </a:spcAft>
                        <a:buNone/>
                      </a:pPr>
                      <a:r>
                        <a:rPr b="1" lang="es">
                          <a:latin typeface="Catamaran"/>
                          <a:ea typeface="Catamaran"/>
                          <a:cs typeface="Catamaran"/>
                          <a:sym typeface="Catamaran"/>
                        </a:rPr>
                        <a:t>80</a:t>
                      </a:r>
                      <a:endParaRPr b="1">
                        <a:latin typeface="Catamaran"/>
                        <a:ea typeface="Catamaran"/>
                        <a:cs typeface="Catamaran"/>
                        <a:sym typeface="Catamaran"/>
                      </a:endParaRPr>
                    </a:p>
                  </a:txBody>
                  <a:tcPr marT="91425" marB="91425" marR="91425" marL="91425">
                    <a:gradFill>
                      <a:gsLst>
                        <a:gs pos="0">
                          <a:srgbClr val="E7E1D6"/>
                        </a:gs>
                        <a:gs pos="100000">
                          <a:srgbClr val="B1A389"/>
                        </a:gs>
                      </a:gsLst>
                      <a:lin ang="5400012" scaled="0"/>
                    </a:gra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76"/>
          <p:cNvSpPr/>
          <p:nvPr/>
        </p:nvSpPr>
        <p:spPr>
          <a:xfrm flipH="1" rot="-5400000">
            <a:off x="7398150"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6"/>
          <p:cNvSpPr txBox="1"/>
          <p:nvPr>
            <p:ph type="ctrTitle"/>
          </p:nvPr>
        </p:nvSpPr>
        <p:spPr>
          <a:xfrm rot="5400000">
            <a:off x="6502600" y="1764000"/>
            <a:ext cx="3754200" cy="89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400"/>
              <a:t>EXPLANATION OF CRITERIA </a:t>
            </a:r>
            <a:endParaRPr sz="2400"/>
          </a:p>
        </p:txBody>
      </p:sp>
      <p:sp>
        <p:nvSpPr>
          <p:cNvPr id="738" name="Google Shape;738;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39" name="Google Shape;739;p76"/>
          <p:cNvSpPr txBox="1"/>
          <p:nvPr/>
        </p:nvSpPr>
        <p:spPr>
          <a:xfrm>
            <a:off x="330750" y="536850"/>
            <a:ext cx="7443900" cy="4069800"/>
          </a:xfrm>
          <a:prstGeom prst="rect">
            <a:avLst/>
          </a:prstGeom>
          <a:solidFill>
            <a:srgbClr val="FFFFFF"/>
          </a:solid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atamaran Light"/>
              <a:buAutoNum type="arabicParenR"/>
            </a:pPr>
            <a:r>
              <a:rPr b="1" lang="es" sz="1600">
                <a:latin typeface="Catamaran"/>
                <a:ea typeface="Catamaran"/>
                <a:cs typeface="Catamaran"/>
                <a:sym typeface="Catamaran"/>
              </a:rPr>
              <a:t>Feasibility: </a:t>
            </a:r>
            <a:r>
              <a:rPr lang="es" sz="1600">
                <a:latin typeface="Catamaran Light"/>
                <a:ea typeface="Catamaran Light"/>
                <a:cs typeface="Catamaran Light"/>
                <a:sym typeface="Catamaran Light"/>
              </a:rPr>
              <a:t>How practical is the solution? Can it be implemented easily? Is it realistic?</a:t>
            </a:r>
            <a:endParaRPr sz="1600">
              <a:latin typeface="Catamaran Light"/>
              <a:ea typeface="Catamaran Light"/>
              <a:cs typeface="Catamaran Light"/>
              <a:sym typeface="Catamaran Light"/>
            </a:endParaRPr>
          </a:p>
          <a:p>
            <a:pPr indent="0" lvl="0" marL="457200" rtl="0" algn="l">
              <a:spcBef>
                <a:spcPts val="0"/>
              </a:spcBef>
              <a:spcAft>
                <a:spcPts val="0"/>
              </a:spcAft>
              <a:buNone/>
            </a:pPr>
            <a:r>
              <a:t/>
            </a:r>
            <a:endParaRPr sz="1600">
              <a:latin typeface="Catamaran Light"/>
              <a:ea typeface="Catamaran Light"/>
              <a:cs typeface="Catamaran Light"/>
              <a:sym typeface="Catamaran Light"/>
            </a:endParaRPr>
          </a:p>
          <a:p>
            <a:pPr indent="-330200" lvl="0" marL="457200" rtl="0" algn="l">
              <a:spcBef>
                <a:spcPts val="0"/>
              </a:spcBef>
              <a:spcAft>
                <a:spcPts val="0"/>
              </a:spcAft>
              <a:buSzPts val="1600"/>
              <a:buFont typeface="Catamaran Light"/>
              <a:buAutoNum type="arabicParenR"/>
            </a:pPr>
            <a:r>
              <a:rPr b="1" lang="es" sz="1600">
                <a:latin typeface="Catamaran"/>
                <a:ea typeface="Catamaran"/>
                <a:cs typeface="Catamaran"/>
                <a:sym typeface="Catamaran"/>
              </a:rPr>
              <a:t>Ease of Use:</a:t>
            </a:r>
            <a:r>
              <a:rPr lang="es" sz="1600">
                <a:latin typeface="Catamaran Light"/>
                <a:ea typeface="Catamaran Light"/>
                <a:cs typeface="Catamaran Light"/>
                <a:sym typeface="Catamaran Light"/>
              </a:rPr>
              <a:t> How easily understood is the solution? Does it require many steps to use? Is there are large learning curve in order to properly use the product?</a:t>
            </a:r>
            <a:endParaRPr sz="1600">
              <a:latin typeface="Catamaran Light"/>
              <a:ea typeface="Catamaran Light"/>
              <a:cs typeface="Catamaran Light"/>
              <a:sym typeface="Catamaran Light"/>
            </a:endParaRPr>
          </a:p>
          <a:p>
            <a:pPr indent="0" lvl="0" marL="457200" rtl="0" algn="l">
              <a:spcBef>
                <a:spcPts val="0"/>
              </a:spcBef>
              <a:spcAft>
                <a:spcPts val="0"/>
              </a:spcAft>
              <a:buNone/>
            </a:pPr>
            <a:r>
              <a:t/>
            </a:r>
            <a:endParaRPr sz="1600">
              <a:latin typeface="Catamaran Light"/>
              <a:ea typeface="Catamaran Light"/>
              <a:cs typeface="Catamaran Light"/>
              <a:sym typeface="Catamaran Light"/>
            </a:endParaRPr>
          </a:p>
          <a:p>
            <a:pPr indent="-330200" lvl="0" marL="457200" rtl="0" algn="l">
              <a:spcBef>
                <a:spcPts val="0"/>
              </a:spcBef>
              <a:spcAft>
                <a:spcPts val="0"/>
              </a:spcAft>
              <a:buSzPts val="1600"/>
              <a:buFont typeface="Catamaran Light"/>
              <a:buAutoNum type="arabicParenR"/>
            </a:pPr>
            <a:r>
              <a:rPr b="1" lang="es" sz="1600">
                <a:latin typeface="Catamaran"/>
                <a:ea typeface="Catamaran"/>
                <a:cs typeface="Catamaran"/>
                <a:sym typeface="Catamaran"/>
              </a:rPr>
              <a:t>Reliability:</a:t>
            </a:r>
            <a:r>
              <a:rPr lang="es" sz="1600">
                <a:latin typeface="Catamaran Light"/>
                <a:ea typeface="Catamaran Light"/>
                <a:cs typeface="Catamaran Light"/>
                <a:sym typeface="Catamaran Light"/>
              </a:rPr>
              <a:t> How effective is the solution in solving the need/ issue at hand? Does it continue to operate well over time?</a:t>
            </a:r>
            <a:endParaRPr sz="1600">
              <a:latin typeface="Catamaran Light"/>
              <a:ea typeface="Catamaran Light"/>
              <a:cs typeface="Catamaran Light"/>
              <a:sym typeface="Catamaran Light"/>
            </a:endParaRPr>
          </a:p>
          <a:p>
            <a:pPr indent="0" lvl="0" marL="457200" rtl="0" algn="l">
              <a:spcBef>
                <a:spcPts val="0"/>
              </a:spcBef>
              <a:spcAft>
                <a:spcPts val="0"/>
              </a:spcAft>
              <a:buNone/>
            </a:pPr>
            <a:r>
              <a:t/>
            </a:r>
            <a:endParaRPr sz="1600">
              <a:latin typeface="Catamaran Light"/>
              <a:ea typeface="Catamaran Light"/>
              <a:cs typeface="Catamaran Light"/>
              <a:sym typeface="Catamaran Light"/>
            </a:endParaRPr>
          </a:p>
          <a:p>
            <a:pPr indent="-330200" lvl="0" marL="457200" rtl="0" algn="l">
              <a:spcBef>
                <a:spcPts val="0"/>
              </a:spcBef>
              <a:spcAft>
                <a:spcPts val="0"/>
              </a:spcAft>
              <a:buSzPts val="1600"/>
              <a:buFont typeface="Catamaran Light"/>
              <a:buAutoNum type="arabicParenR"/>
            </a:pPr>
            <a:r>
              <a:rPr b="1" lang="es" sz="1600">
                <a:latin typeface="Catamaran"/>
                <a:ea typeface="Catamaran"/>
                <a:cs typeface="Catamaran"/>
                <a:sym typeface="Catamaran"/>
              </a:rPr>
              <a:t>Cost:</a:t>
            </a:r>
            <a:r>
              <a:rPr lang="es" sz="1600">
                <a:latin typeface="Catamaran Light"/>
                <a:ea typeface="Catamaran Light"/>
                <a:cs typeface="Catamaran Light"/>
                <a:sym typeface="Catamaran Light"/>
              </a:rPr>
              <a:t> What are the costs associated with the solution? </a:t>
            </a:r>
            <a:endParaRPr sz="1600">
              <a:latin typeface="Catamaran Light"/>
              <a:ea typeface="Catamaran Light"/>
              <a:cs typeface="Catamaran Light"/>
              <a:sym typeface="Catamaran Light"/>
            </a:endParaRPr>
          </a:p>
          <a:p>
            <a:pPr indent="0" lvl="0" marL="457200" rtl="0" algn="l">
              <a:spcBef>
                <a:spcPts val="0"/>
              </a:spcBef>
              <a:spcAft>
                <a:spcPts val="0"/>
              </a:spcAft>
              <a:buNone/>
            </a:pPr>
            <a:r>
              <a:t/>
            </a:r>
            <a:endParaRPr sz="1600">
              <a:latin typeface="Catamaran Light"/>
              <a:ea typeface="Catamaran Light"/>
              <a:cs typeface="Catamaran Light"/>
              <a:sym typeface="Catamaran Light"/>
            </a:endParaRPr>
          </a:p>
          <a:p>
            <a:pPr indent="-330200" lvl="0" marL="457200" rtl="0" algn="l">
              <a:spcBef>
                <a:spcPts val="0"/>
              </a:spcBef>
              <a:spcAft>
                <a:spcPts val="0"/>
              </a:spcAft>
              <a:buSzPts val="1600"/>
              <a:buFont typeface="Catamaran Light"/>
              <a:buAutoNum type="arabicParenR"/>
            </a:pPr>
            <a:r>
              <a:rPr b="1" lang="es" sz="1600">
                <a:latin typeface="Catamaran"/>
                <a:ea typeface="Catamaran"/>
                <a:cs typeface="Catamaran"/>
                <a:sym typeface="Catamaran"/>
              </a:rPr>
              <a:t>Desirability:</a:t>
            </a:r>
            <a:r>
              <a:rPr lang="es" sz="1600">
                <a:latin typeface="Catamaran Light"/>
                <a:ea typeface="Catamaran Light"/>
                <a:cs typeface="Catamaran Light"/>
                <a:sym typeface="Catamaran Light"/>
              </a:rPr>
              <a:t> How likely are people to comply in using the product? How much would people actually want to use the product?</a:t>
            </a:r>
            <a:endParaRPr sz="1600">
              <a:latin typeface="Catamaran Light"/>
              <a:ea typeface="Catamaran Light"/>
              <a:cs typeface="Catamaran Light"/>
              <a:sym typeface="Catamaran Light"/>
            </a:endParaRPr>
          </a:p>
          <a:p>
            <a:pPr indent="0" lvl="0" marL="457200" rtl="0" algn="l">
              <a:spcBef>
                <a:spcPts val="0"/>
              </a:spcBef>
              <a:spcAft>
                <a:spcPts val="0"/>
              </a:spcAft>
              <a:buNone/>
            </a:pPr>
            <a:r>
              <a:t/>
            </a:r>
            <a:endParaRPr sz="1600">
              <a:latin typeface="Catamaran Light"/>
              <a:ea typeface="Catamaran Light"/>
              <a:cs typeface="Catamaran Light"/>
              <a:sym typeface="Catamaran Light"/>
            </a:endParaRPr>
          </a:p>
          <a:p>
            <a:pPr indent="-330200" lvl="0" marL="457200" rtl="0" algn="l">
              <a:spcBef>
                <a:spcPts val="0"/>
              </a:spcBef>
              <a:spcAft>
                <a:spcPts val="0"/>
              </a:spcAft>
              <a:buSzPts val="1600"/>
              <a:buFont typeface="Catamaran Light"/>
              <a:buAutoNum type="arabicParenR"/>
            </a:pPr>
            <a:r>
              <a:rPr b="1" lang="es" sz="1600">
                <a:latin typeface="Catamaran"/>
                <a:ea typeface="Catamaran"/>
                <a:cs typeface="Catamaran"/>
                <a:sym typeface="Catamaran"/>
              </a:rPr>
              <a:t>Environmental impact:</a:t>
            </a:r>
            <a:r>
              <a:rPr lang="es" sz="1600">
                <a:latin typeface="Catamaran Light"/>
                <a:ea typeface="Catamaran Light"/>
                <a:cs typeface="Catamaran Light"/>
                <a:sym typeface="Catamaran Light"/>
              </a:rPr>
              <a:t> Does the product have a positive effect on the environment? Are any components harmful? </a:t>
            </a:r>
            <a:endParaRPr sz="1600">
              <a:latin typeface="Catamaran Light"/>
              <a:ea typeface="Catamaran Light"/>
              <a:cs typeface="Catamaran Light"/>
              <a:sym typeface="Catamaran Light"/>
            </a:endParaRPr>
          </a:p>
          <a:p>
            <a:pPr indent="0" lvl="0" marL="0" rtl="0" algn="l">
              <a:spcBef>
                <a:spcPts val="0"/>
              </a:spcBef>
              <a:spcAft>
                <a:spcPts val="0"/>
              </a:spcAft>
              <a:buNone/>
            </a:pPr>
            <a:r>
              <a:t/>
            </a:r>
            <a:endParaRPr sz="1600">
              <a:latin typeface="Catamaran Light"/>
              <a:ea typeface="Catamaran Light"/>
              <a:cs typeface="Catamaran Light"/>
              <a:sym typeface="Catamaran Light"/>
            </a:endParaRPr>
          </a:p>
          <a:p>
            <a:pPr indent="0" lvl="0" marL="0" rtl="0" algn="l">
              <a:spcBef>
                <a:spcPts val="0"/>
              </a:spcBef>
              <a:spcAft>
                <a:spcPts val="0"/>
              </a:spcAft>
              <a:buNone/>
            </a:pPr>
            <a:r>
              <a:t/>
            </a:r>
            <a:endParaRPr sz="1600">
              <a:latin typeface="Catamaran Light"/>
              <a:ea typeface="Catamaran Light"/>
              <a:cs typeface="Catamaran Light"/>
              <a:sym typeface="Catamaran Light"/>
            </a:endParaRPr>
          </a:p>
        </p:txBody>
      </p:sp>
      <p:sp>
        <p:nvSpPr>
          <p:cNvPr id="740" name="Google Shape;740;p76"/>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77"/>
          <p:cNvSpPr txBox="1"/>
          <p:nvPr>
            <p:ph idx="4294967295" type="ctrTitle"/>
          </p:nvPr>
        </p:nvSpPr>
        <p:spPr>
          <a:xfrm rot="5400000">
            <a:off x="6504450" y="2029375"/>
            <a:ext cx="36795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DESIGN</a:t>
            </a:r>
            <a:endParaRPr/>
          </a:p>
        </p:txBody>
      </p:sp>
      <p:sp>
        <p:nvSpPr>
          <p:cNvPr id="746" name="Google Shape;746;p77"/>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7"/>
          <p:cNvSpPr/>
          <p:nvPr/>
        </p:nvSpPr>
        <p:spPr>
          <a:xfrm flipH="1" rot="-5400000">
            <a:off x="7398150"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77"/>
          <p:cNvPicPr preferRelativeResize="0"/>
          <p:nvPr/>
        </p:nvPicPr>
        <p:blipFill>
          <a:blip r:embed="rId3">
            <a:alphaModFix/>
          </a:blip>
          <a:stretch>
            <a:fillRect/>
          </a:stretch>
        </p:blipFill>
        <p:spPr>
          <a:xfrm>
            <a:off x="866750" y="733775"/>
            <a:ext cx="7081299" cy="3929015"/>
          </a:xfrm>
          <a:prstGeom prst="rect">
            <a:avLst/>
          </a:prstGeom>
          <a:noFill/>
          <a:ln>
            <a:noFill/>
          </a:ln>
        </p:spPr>
      </p:pic>
      <p:sp>
        <p:nvSpPr>
          <p:cNvPr id="749" name="Google Shape;749;p77"/>
          <p:cNvSpPr txBox="1"/>
          <p:nvPr/>
        </p:nvSpPr>
        <p:spPr>
          <a:xfrm>
            <a:off x="4572000" y="548400"/>
            <a:ext cx="1404000" cy="5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latin typeface="Catamaran Light"/>
                <a:ea typeface="Catamaran Light"/>
                <a:cs typeface="Catamaran Light"/>
                <a:sym typeface="Catamaran Light"/>
              </a:rPr>
              <a:t>Odor Sensor and spray output nozzle</a:t>
            </a:r>
            <a:endParaRPr sz="1600">
              <a:latin typeface="Catamaran Light"/>
              <a:ea typeface="Catamaran Light"/>
              <a:cs typeface="Catamaran Light"/>
              <a:sym typeface="Catamaran Light"/>
            </a:endParaRPr>
          </a:p>
        </p:txBody>
      </p:sp>
      <p:sp>
        <p:nvSpPr>
          <p:cNvPr id="750" name="Google Shape;750;p77"/>
          <p:cNvSpPr txBox="1"/>
          <p:nvPr/>
        </p:nvSpPr>
        <p:spPr>
          <a:xfrm>
            <a:off x="1374250" y="2314288"/>
            <a:ext cx="16251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latin typeface="Catamaran Light"/>
                <a:ea typeface="Catamaran Light"/>
                <a:cs typeface="Catamaran Light"/>
                <a:sym typeface="Catamaran Light"/>
              </a:rPr>
              <a:t>Adjustable odor threshold dial</a:t>
            </a:r>
            <a:endParaRPr sz="1600">
              <a:latin typeface="Catamaran Light"/>
              <a:ea typeface="Catamaran Light"/>
              <a:cs typeface="Catamaran Light"/>
              <a:sym typeface="Catamaran Light"/>
            </a:endParaRPr>
          </a:p>
        </p:txBody>
      </p:sp>
      <p:sp>
        <p:nvSpPr>
          <p:cNvPr id="751" name="Google Shape;751;p77"/>
          <p:cNvSpPr txBox="1"/>
          <p:nvPr/>
        </p:nvSpPr>
        <p:spPr>
          <a:xfrm>
            <a:off x="4127100" y="3361800"/>
            <a:ext cx="8898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latin typeface="Catamaran Light"/>
                <a:ea typeface="Catamaran Light"/>
                <a:cs typeface="Catamaran Light"/>
                <a:sym typeface="Catamaran Light"/>
              </a:rPr>
              <a:t>Clip</a:t>
            </a:r>
            <a:endParaRPr sz="1600">
              <a:latin typeface="Catamaran Light"/>
              <a:ea typeface="Catamaran Light"/>
              <a:cs typeface="Catamaran Light"/>
              <a:sym typeface="Catamaran Light"/>
            </a:endParaRPr>
          </a:p>
        </p:txBody>
      </p:sp>
      <p:sp>
        <p:nvSpPr>
          <p:cNvPr id="752" name="Google Shape;752;p77"/>
          <p:cNvSpPr txBox="1"/>
          <p:nvPr/>
        </p:nvSpPr>
        <p:spPr>
          <a:xfrm>
            <a:off x="73825" y="4848175"/>
            <a:ext cx="2239500" cy="1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Light"/>
                <a:ea typeface="Catamaran Light"/>
                <a:cs typeface="Catamaran Light"/>
                <a:sym typeface="Catamaran Light"/>
              </a:rPr>
              <a:t>*Not to scale.</a:t>
            </a:r>
            <a:endParaRPr>
              <a:latin typeface="Catamaran Light"/>
              <a:ea typeface="Catamaran Light"/>
              <a:cs typeface="Catamaran Light"/>
              <a:sym typeface="Catamaran Light"/>
            </a:endParaRPr>
          </a:p>
        </p:txBody>
      </p:sp>
      <p:sp>
        <p:nvSpPr>
          <p:cNvPr id="753" name="Google Shape;753;p77"/>
          <p:cNvSpPr txBox="1"/>
          <p:nvPr/>
        </p:nvSpPr>
        <p:spPr>
          <a:xfrm>
            <a:off x="944575" y="292675"/>
            <a:ext cx="4376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Catamaran"/>
                <a:ea typeface="Catamaran"/>
                <a:cs typeface="Catamaran"/>
                <a:sym typeface="Catamaran"/>
              </a:rPr>
              <a:t>Odor Buster</a:t>
            </a:r>
            <a:endParaRPr b="1" sz="1800">
              <a:latin typeface="Catamaran"/>
              <a:ea typeface="Catamaran"/>
              <a:cs typeface="Catamaran"/>
              <a:sym typeface="Catamar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78"/>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8"/>
          <p:cNvSpPr/>
          <p:nvPr/>
        </p:nvSpPr>
        <p:spPr>
          <a:xfrm flipH="1" rot="-5400000">
            <a:off x="7398150"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8"/>
          <p:cNvSpPr txBox="1"/>
          <p:nvPr>
            <p:ph idx="1" type="subTitle"/>
          </p:nvPr>
        </p:nvSpPr>
        <p:spPr>
          <a:xfrm>
            <a:off x="1533825" y="4195025"/>
            <a:ext cx="5939700" cy="9486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s" sz="1200">
                <a:solidFill>
                  <a:srgbClr val="000000"/>
                </a:solidFill>
                <a:latin typeface="Catamaran"/>
                <a:ea typeface="Catamaran"/>
                <a:cs typeface="Catamaran"/>
                <a:sym typeface="Catamaran"/>
              </a:rPr>
              <a:t>The prototype is a storyboard that outlines the process from setting up the trash bin for use to triggering the product. This will be low fidelity and a work-like prototype as we are primarily focused on modeling the process of using the product.</a:t>
            </a:r>
            <a:endParaRPr sz="1200"/>
          </a:p>
        </p:txBody>
      </p:sp>
      <p:sp>
        <p:nvSpPr>
          <p:cNvPr id="761" name="Google Shape;761;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62" name="Google Shape;762;p78"/>
          <p:cNvSpPr txBox="1"/>
          <p:nvPr/>
        </p:nvSpPr>
        <p:spPr>
          <a:xfrm rot="5400000">
            <a:off x="7037925" y="1431275"/>
            <a:ext cx="2892900" cy="7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chemeClr val="dk1"/>
                </a:solidFill>
                <a:latin typeface="Livvic"/>
                <a:ea typeface="Livvic"/>
                <a:cs typeface="Livvic"/>
                <a:sym typeface="Livvic"/>
              </a:rPr>
              <a:t>DESIGN USE</a:t>
            </a:r>
            <a:endParaRPr>
              <a:latin typeface="Catamaran Light"/>
              <a:ea typeface="Catamaran Light"/>
              <a:cs typeface="Catamaran Light"/>
              <a:sym typeface="Catamaran Light"/>
            </a:endParaRPr>
          </a:p>
        </p:txBody>
      </p:sp>
      <p:sp>
        <p:nvSpPr>
          <p:cNvPr id="763" name="Google Shape;763;p78"/>
          <p:cNvSpPr txBox="1"/>
          <p:nvPr/>
        </p:nvSpPr>
        <p:spPr>
          <a:xfrm>
            <a:off x="1168350" y="219000"/>
            <a:ext cx="43767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u="sng">
                <a:latin typeface="Catamaran"/>
                <a:ea typeface="Catamaran"/>
                <a:cs typeface="Catamaran"/>
                <a:sym typeface="Catamaran"/>
              </a:rPr>
              <a:t>Odor Buster</a:t>
            </a:r>
            <a:endParaRPr b="1" sz="1800" u="sng">
              <a:latin typeface="Catamaran"/>
              <a:ea typeface="Catamaran"/>
              <a:cs typeface="Catamaran"/>
              <a:sym typeface="Catamaran"/>
            </a:endParaRPr>
          </a:p>
        </p:txBody>
      </p:sp>
      <p:pic>
        <p:nvPicPr>
          <p:cNvPr id="764" name="Google Shape;764;p78"/>
          <p:cNvPicPr preferRelativeResize="0"/>
          <p:nvPr/>
        </p:nvPicPr>
        <p:blipFill>
          <a:blip r:embed="rId3">
            <a:alphaModFix/>
          </a:blip>
          <a:stretch>
            <a:fillRect/>
          </a:stretch>
        </p:blipFill>
        <p:spPr>
          <a:xfrm>
            <a:off x="928850" y="548400"/>
            <a:ext cx="7149625" cy="37038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79"/>
          <p:cNvSpPr/>
          <p:nvPr/>
        </p:nvSpPr>
        <p:spPr>
          <a:xfrm flipH="1" rot="-5400000">
            <a:off x="7398150"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9"/>
          <p:cNvSpPr txBox="1"/>
          <p:nvPr>
            <p:ph type="ctrTitle"/>
          </p:nvPr>
        </p:nvSpPr>
        <p:spPr>
          <a:xfrm rot="5400000">
            <a:off x="6155575" y="1929625"/>
            <a:ext cx="4056900" cy="89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ODOR BUSTER COMPONENTS </a:t>
            </a:r>
            <a:endParaRPr/>
          </a:p>
        </p:txBody>
      </p:sp>
      <p:sp>
        <p:nvSpPr>
          <p:cNvPr id="771" name="Google Shape;771;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72" name="Google Shape;772;p79"/>
          <p:cNvSpPr txBox="1"/>
          <p:nvPr/>
        </p:nvSpPr>
        <p:spPr>
          <a:xfrm>
            <a:off x="869200" y="381425"/>
            <a:ext cx="6050100" cy="28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u="sng">
                <a:latin typeface="Catamaran"/>
                <a:ea typeface="Catamaran"/>
                <a:cs typeface="Catamaran"/>
                <a:sym typeface="Catamaran"/>
              </a:rPr>
              <a:t>Aerosol Spray/Can Components </a:t>
            </a:r>
            <a:endParaRPr b="1" u="sng">
              <a:latin typeface="Catamaran"/>
              <a:ea typeface="Catamaran"/>
              <a:cs typeface="Catamaran"/>
              <a:sym typeface="Catamaran"/>
            </a:endParaRPr>
          </a:p>
          <a:p>
            <a:pPr indent="0" lvl="0" marL="457200" rtl="0" algn="l">
              <a:spcBef>
                <a:spcPts val="0"/>
              </a:spcBef>
              <a:spcAft>
                <a:spcPts val="0"/>
              </a:spcAft>
              <a:buNone/>
            </a:pPr>
            <a:r>
              <a:t/>
            </a:r>
            <a:endParaRPr b="1" u="sng">
              <a:latin typeface="Catamaran"/>
              <a:ea typeface="Catamaran"/>
              <a:cs typeface="Catamaran"/>
              <a:sym typeface="Catamaran"/>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The spray includes a hypochlorite </a:t>
            </a:r>
            <a:r>
              <a:rPr lang="es">
                <a:latin typeface="Catamaran Light"/>
                <a:ea typeface="Catamaran Light"/>
                <a:cs typeface="Catamaran Light"/>
                <a:sym typeface="Catamaran Light"/>
              </a:rPr>
              <a:t>disinfectant solution.</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Natural propellants , such as compressed gases like carbon dioxide and nitrous oxide, that aren’t harmful to the environment. </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Solution: Mixture of distilled water, essential oil, witch hazel, and baking soda [34].</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Molecule that seeks out and bonds with odor-producing molecules, turning them into non-odor molecules- </a:t>
            </a:r>
            <a:r>
              <a:rPr lang="es">
                <a:latin typeface="Catamaran Light"/>
                <a:ea typeface="Catamaran Light"/>
                <a:cs typeface="Catamaran Light"/>
                <a:sym typeface="Catamaran Light"/>
              </a:rPr>
              <a:t>neutralizes</a:t>
            </a:r>
            <a:r>
              <a:rPr lang="es">
                <a:latin typeface="Catamaran Light"/>
                <a:ea typeface="Catamaran Light"/>
                <a:cs typeface="Catamaran Light"/>
                <a:sym typeface="Catamaran Light"/>
              </a:rPr>
              <a:t> odor [35].</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Spray solution that combats sulfur or nitrogen compounds./ smell inducing agents. </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Standard aerosol spray can size (for the A series)  is 400~500ml) at  2 11/16 in. x 6 1/16 in. and will be made out of </a:t>
            </a:r>
            <a:r>
              <a:rPr lang="es">
                <a:latin typeface="Catamaran Light"/>
                <a:ea typeface="Catamaran Light"/>
                <a:cs typeface="Catamaran Light"/>
                <a:sym typeface="Catamaran Light"/>
              </a:rPr>
              <a:t>recyclable</a:t>
            </a:r>
            <a:r>
              <a:rPr lang="es">
                <a:latin typeface="Catamaran Light"/>
                <a:ea typeface="Catamaran Light"/>
                <a:cs typeface="Catamaran Light"/>
                <a:sym typeface="Catamaran Light"/>
              </a:rPr>
              <a:t> materials [36].</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Upon </a:t>
            </a:r>
            <a:r>
              <a:rPr lang="es">
                <a:latin typeface="Catamaran Light"/>
                <a:ea typeface="Catamaran Light"/>
                <a:cs typeface="Catamaran Light"/>
                <a:sym typeface="Catamaran Light"/>
              </a:rPr>
              <a:t>receiving</a:t>
            </a:r>
            <a:r>
              <a:rPr lang="es">
                <a:latin typeface="Catamaran Light"/>
                <a:ea typeface="Catamaran Light"/>
                <a:cs typeface="Catamaran Light"/>
                <a:sym typeface="Catamaran Light"/>
              </a:rPr>
              <a:t> a trigger signal from the odor detector, an internal mechanism within the box presses the aerosol can to release the spray solution.</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The solution is directed through the nozzle hose and released into the trash bin.</a:t>
            </a:r>
            <a:endParaRPr>
              <a:latin typeface="Catamaran Light"/>
              <a:ea typeface="Catamaran Light"/>
              <a:cs typeface="Catamaran Light"/>
              <a:sym typeface="Catamaran Light"/>
            </a:endParaRPr>
          </a:p>
        </p:txBody>
      </p:sp>
      <p:sp>
        <p:nvSpPr>
          <p:cNvPr id="773" name="Google Shape;773;p79"/>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80"/>
          <p:cNvSpPr/>
          <p:nvPr/>
        </p:nvSpPr>
        <p:spPr>
          <a:xfrm flipH="1" rot="-5400000">
            <a:off x="7398150"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80" name="Google Shape;780;p80"/>
          <p:cNvSpPr txBox="1"/>
          <p:nvPr/>
        </p:nvSpPr>
        <p:spPr>
          <a:xfrm>
            <a:off x="684675" y="425700"/>
            <a:ext cx="6641700" cy="454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u="sng">
                <a:latin typeface="Catamaran"/>
                <a:ea typeface="Catamaran"/>
                <a:cs typeface="Catamaran"/>
                <a:sym typeface="Catamaran"/>
              </a:rPr>
              <a:t>Detector Components </a:t>
            </a:r>
            <a:endParaRPr b="1" u="sng">
              <a:latin typeface="Catamaran"/>
              <a:ea typeface="Catamaran"/>
              <a:cs typeface="Catamaran"/>
              <a:sym typeface="Catamaran"/>
            </a:endParaRPr>
          </a:p>
          <a:p>
            <a:pPr indent="0" lvl="0" marL="0" rtl="0" algn="l">
              <a:spcBef>
                <a:spcPts val="0"/>
              </a:spcBef>
              <a:spcAft>
                <a:spcPts val="0"/>
              </a:spcAft>
              <a:buNone/>
            </a:pPr>
            <a:r>
              <a:t/>
            </a:r>
            <a:endParaRPr b="1" u="sng">
              <a:latin typeface="Catamaran"/>
              <a:ea typeface="Catamaran"/>
              <a:cs typeface="Catamaran"/>
              <a:sym typeface="Catamaran"/>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Utilize a compact smell sensor, like the Aroma Bit SDK-1Q [37], to detect the chemical components in the air to determine odor quality. </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The smell sensor would be attached to a simple arduino/microcontroller to control odor threshold and signal transmission.</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The detector device would be powered through a battery pack.</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The smell sensor would be placed near the end of the nozzle hose close to the centerline of the trash bin.</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A wire from the detector device will run attached to the nozzle hose to the weather resistance box.  </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When the box receives a signal from the odor detector, it triggers the can to release spray for x amount of time once odor suprasses a thershold.</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To address the trash blocking say the spray output nozzle is placed inside the black box preventing it from being blocked, the black box can be porous/ grated so the spray can diffuse out.</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Threshold is set through a dial on the box which in turn controls the setting on the arduino/microcontroller.</a:t>
            </a:r>
            <a:endParaRPr>
              <a:highlight>
                <a:srgbClr val="FFFF00"/>
              </a:highlight>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Odor threshold for various chemical in ppm volume is shown in the next slide [38].</a:t>
            </a:r>
            <a:endParaRPr>
              <a:latin typeface="Catamaran Light"/>
              <a:ea typeface="Catamaran Light"/>
              <a:cs typeface="Catamaran Light"/>
              <a:sym typeface="Catamaran Light"/>
            </a:endParaRPr>
          </a:p>
          <a:p>
            <a:pPr indent="-317500" lvl="0" marL="457200" rtl="0" algn="l">
              <a:spcBef>
                <a:spcPts val="0"/>
              </a:spcBef>
              <a:spcAft>
                <a:spcPts val="0"/>
              </a:spcAft>
              <a:buSzPts val="1400"/>
              <a:buFont typeface="Catamaran Light"/>
              <a:buChar char="❖"/>
            </a:pPr>
            <a:r>
              <a:rPr lang="es">
                <a:latin typeface="Catamaran Light"/>
                <a:ea typeface="Catamaran Light"/>
                <a:cs typeface="Catamaran Light"/>
                <a:sym typeface="Catamaran Light"/>
              </a:rPr>
              <a:t>Spray 3.5 ml of solution per trigger and will resample the odor  in 10 mins to see if another spray is needed.</a:t>
            </a:r>
            <a:endParaRPr>
              <a:latin typeface="Catamaran Light"/>
              <a:ea typeface="Catamaran Light"/>
              <a:cs typeface="Catamaran Light"/>
              <a:sym typeface="Catamaran Light"/>
            </a:endParaRPr>
          </a:p>
        </p:txBody>
      </p:sp>
      <p:sp>
        <p:nvSpPr>
          <p:cNvPr id="781" name="Google Shape;781;p80"/>
          <p:cNvSpPr txBox="1"/>
          <p:nvPr>
            <p:ph type="ctrTitle"/>
          </p:nvPr>
        </p:nvSpPr>
        <p:spPr>
          <a:xfrm rot="5400000">
            <a:off x="6155575" y="1929625"/>
            <a:ext cx="4056900" cy="89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ODOR BUSTER COMPONENTS </a:t>
            </a:r>
            <a:endParaRPr/>
          </a:p>
        </p:txBody>
      </p:sp>
      <p:sp>
        <p:nvSpPr>
          <p:cNvPr id="782" name="Google Shape;782;p80"/>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7"/>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BACKGROUND:</a:t>
            </a:r>
            <a:endParaRPr/>
          </a:p>
          <a:p>
            <a:pPr indent="0" lvl="0" marL="0" rtl="0" algn="l">
              <a:spcBef>
                <a:spcPts val="0"/>
              </a:spcBef>
              <a:spcAft>
                <a:spcPts val="0"/>
              </a:spcAft>
              <a:buNone/>
            </a:pPr>
            <a:r>
              <a:rPr lang="es"/>
              <a:t>IMPACT</a:t>
            </a:r>
            <a:endParaRPr/>
          </a:p>
        </p:txBody>
      </p:sp>
      <p:sp>
        <p:nvSpPr>
          <p:cNvPr id="190" name="Google Shape;190;p27"/>
          <p:cNvSpPr txBox="1"/>
          <p:nvPr>
            <p:ph idx="4294967295" type="subTitle"/>
          </p:nvPr>
        </p:nvSpPr>
        <p:spPr>
          <a:xfrm flipH="1">
            <a:off x="1329675" y="1149600"/>
            <a:ext cx="5823600" cy="40242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Clr>
                <a:srgbClr val="000000"/>
              </a:buClr>
              <a:buSzPts val="1400"/>
              <a:buFont typeface="Catamaran"/>
              <a:buChar char="❖"/>
            </a:pPr>
            <a:r>
              <a:rPr lang="es" sz="1400">
                <a:solidFill>
                  <a:srgbClr val="000000"/>
                </a:solidFill>
                <a:latin typeface="Catamaran"/>
                <a:ea typeface="Catamaran"/>
                <a:cs typeface="Catamaran"/>
                <a:sym typeface="Catamaran"/>
              </a:rPr>
              <a:t>Currently, this problem remains largely unsolved. While the primary focus is on trash bins and bags causing issues in cities within the United States, it should be noted that trash collection and disposal is a much bigger issue in developing countries. Some cities in these countries spend 20-50% of their budgets on waste management[3].</a:t>
            </a:r>
            <a:endParaRPr baseline="30000" sz="1400">
              <a:solidFill>
                <a:srgbClr val="000000"/>
              </a:solidFill>
              <a:latin typeface="Catamaran"/>
              <a:ea typeface="Catamaran"/>
              <a:cs typeface="Catamaran"/>
              <a:sym typeface="Catamaran"/>
            </a:endParaRPr>
          </a:p>
          <a:p>
            <a:pPr indent="-317500" lvl="0" marL="457200" rtl="0" algn="l">
              <a:spcBef>
                <a:spcPts val="0"/>
              </a:spcBef>
              <a:spcAft>
                <a:spcPts val="0"/>
              </a:spcAft>
              <a:buClr>
                <a:srgbClr val="000000"/>
              </a:buClr>
              <a:buSzPts val="1400"/>
              <a:buFont typeface="Catamaran"/>
              <a:buChar char="❖"/>
            </a:pPr>
            <a:r>
              <a:rPr lang="es" sz="1400">
                <a:solidFill>
                  <a:srgbClr val="000000"/>
                </a:solidFill>
                <a:latin typeface="Catamaran"/>
                <a:ea typeface="Catamaran"/>
                <a:cs typeface="Catamaran"/>
                <a:sym typeface="Catamaran"/>
              </a:rPr>
              <a:t>Since 2000, the World Bank has contributed close to $4.5 billion to assist in the funding of over 325 solid waste programs globally[3].</a:t>
            </a:r>
            <a:endParaRPr baseline="30000" sz="1400">
              <a:solidFill>
                <a:srgbClr val="000000"/>
              </a:solidFill>
              <a:latin typeface="Catamaran"/>
              <a:ea typeface="Catamaran"/>
              <a:cs typeface="Catamaran"/>
              <a:sym typeface="Catamaran"/>
            </a:endParaRPr>
          </a:p>
          <a:p>
            <a:pPr indent="-317500" lvl="0" marL="457200" rtl="0" algn="l">
              <a:spcBef>
                <a:spcPts val="0"/>
              </a:spcBef>
              <a:spcAft>
                <a:spcPts val="0"/>
              </a:spcAft>
              <a:buClr>
                <a:srgbClr val="000000"/>
              </a:buClr>
              <a:buSzPts val="1400"/>
              <a:buFont typeface="Catamaran"/>
              <a:buChar char="❖"/>
            </a:pPr>
            <a:r>
              <a:rPr lang="es" sz="1400">
                <a:solidFill>
                  <a:srgbClr val="000000"/>
                </a:solidFill>
                <a:latin typeface="Catamaran"/>
                <a:ea typeface="Catamaran"/>
                <a:cs typeface="Catamaran"/>
                <a:sym typeface="Catamaran"/>
              </a:rPr>
              <a:t>These facts prove there is an additional large market if the solution posed would reduce those costs to local governments or citizens. </a:t>
            </a:r>
            <a:endParaRPr sz="1400">
              <a:solidFill>
                <a:srgbClr val="000000"/>
              </a:solidFill>
              <a:latin typeface="Catamaran"/>
              <a:ea typeface="Catamaran"/>
              <a:cs typeface="Catamaran"/>
              <a:sym typeface="Catamaran"/>
            </a:endParaRPr>
          </a:p>
          <a:p>
            <a:pPr indent="0" lvl="0" marL="457200" rtl="0" algn="l">
              <a:lnSpc>
                <a:spcPct val="115000"/>
              </a:lnSpc>
              <a:spcBef>
                <a:spcPts val="0"/>
              </a:spcBef>
              <a:spcAft>
                <a:spcPts val="1600"/>
              </a:spcAft>
              <a:buNone/>
            </a:pPr>
            <a:r>
              <a:t/>
            </a:r>
            <a:endParaRPr sz="1400">
              <a:solidFill>
                <a:srgbClr val="000000"/>
              </a:solidFill>
              <a:latin typeface="Catamaran"/>
              <a:ea typeface="Catamaran"/>
              <a:cs typeface="Catamaran"/>
              <a:sym typeface="Catamaran"/>
            </a:endParaRPr>
          </a:p>
        </p:txBody>
      </p:sp>
      <p:sp>
        <p:nvSpPr>
          <p:cNvPr id="191" name="Google Shape;191;p27"/>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194" name="Google Shape;194;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81"/>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1"/>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790" name="Google Shape;790;p81"/>
          <p:cNvPicPr preferRelativeResize="0"/>
          <p:nvPr/>
        </p:nvPicPr>
        <p:blipFill>
          <a:blip r:embed="rId3">
            <a:alphaModFix/>
          </a:blip>
          <a:stretch>
            <a:fillRect/>
          </a:stretch>
        </p:blipFill>
        <p:spPr>
          <a:xfrm>
            <a:off x="685800" y="502725"/>
            <a:ext cx="3840133" cy="3949701"/>
          </a:xfrm>
          <a:prstGeom prst="rect">
            <a:avLst/>
          </a:prstGeom>
          <a:noFill/>
          <a:ln>
            <a:noFill/>
          </a:ln>
        </p:spPr>
      </p:pic>
      <p:pic>
        <p:nvPicPr>
          <p:cNvPr id="791" name="Google Shape;791;p81"/>
          <p:cNvPicPr preferRelativeResize="0"/>
          <p:nvPr/>
        </p:nvPicPr>
        <p:blipFill>
          <a:blip r:embed="rId4">
            <a:alphaModFix/>
          </a:blip>
          <a:stretch>
            <a:fillRect/>
          </a:stretch>
        </p:blipFill>
        <p:spPr>
          <a:xfrm>
            <a:off x="4496767" y="502725"/>
            <a:ext cx="3840133" cy="3986100"/>
          </a:xfrm>
          <a:prstGeom prst="rect">
            <a:avLst/>
          </a:prstGeom>
          <a:noFill/>
          <a:ln>
            <a:noFill/>
          </a:ln>
        </p:spPr>
      </p:pic>
      <p:sp>
        <p:nvSpPr>
          <p:cNvPr id="792" name="Google Shape;792;p81"/>
          <p:cNvSpPr txBox="1"/>
          <p:nvPr/>
        </p:nvSpPr>
        <p:spPr>
          <a:xfrm>
            <a:off x="1978925" y="4641225"/>
            <a:ext cx="83328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Light"/>
                <a:ea typeface="Catamaran Light"/>
                <a:cs typeface="Catamaran Light"/>
                <a:sym typeface="Catamaran Light"/>
              </a:rPr>
              <a:t>Threshold for odor detection by humans (ppm volume) [38]..</a:t>
            </a:r>
            <a:endParaRPr>
              <a:latin typeface="Catamaran Light"/>
              <a:ea typeface="Catamaran Light"/>
              <a:cs typeface="Catamaran Light"/>
              <a:sym typeface="Catamaran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82"/>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WHY DOES THIS NOT EXIST</a:t>
            </a:r>
            <a:endParaRPr/>
          </a:p>
        </p:txBody>
      </p:sp>
      <p:sp>
        <p:nvSpPr>
          <p:cNvPr id="798" name="Google Shape;798;p82"/>
          <p:cNvSpPr txBox="1"/>
          <p:nvPr>
            <p:ph idx="4294967295" type="subTitle"/>
          </p:nvPr>
        </p:nvSpPr>
        <p:spPr>
          <a:xfrm flipH="1">
            <a:off x="985850" y="658925"/>
            <a:ext cx="5823600" cy="40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solidFill>
                  <a:srgbClr val="000000"/>
                </a:solidFill>
                <a:latin typeface="Catamaran"/>
                <a:ea typeface="Catamaran"/>
                <a:cs typeface="Catamaran"/>
                <a:sym typeface="Catamaran"/>
              </a:rPr>
              <a:t>At the moment, there are solutions that do not fully resolve the issue, such as scented trash bags, and trash bin deodorizer products. However, these do not fully mask the smell. Furthermore, for the minimal solutions that do exist, none of them are disinfectant, and get rid of any potential harmful bacteria that may be lurking around in the trash can.</a:t>
            </a:r>
            <a:endParaRPr sz="1400">
              <a:solidFill>
                <a:srgbClr val="000000"/>
              </a:solidFill>
              <a:latin typeface="Catamaran"/>
              <a:ea typeface="Catamaran"/>
              <a:cs typeface="Catamaran"/>
              <a:sym typeface="Catamaran"/>
            </a:endParaRPr>
          </a:p>
          <a:p>
            <a:pPr indent="0" lvl="0" marL="0" rtl="0" algn="l">
              <a:lnSpc>
                <a:spcPct val="115000"/>
              </a:lnSpc>
              <a:spcBef>
                <a:spcPts val="1600"/>
              </a:spcBef>
              <a:spcAft>
                <a:spcPts val="0"/>
              </a:spcAft>
              <a:buNone/>
            </a:pPr>
            <a:r>
              <a:rPr lang="es" sz="1400">
                <a:solidFill>
                  <a:srgbClr val="000000"/>
                </a:solidFill>
                <a:latin typeface="Catamaran"/>
                <a:ea typeface="Catamaran"/>
                <a:cs typeface="Catamaran"/>
                <a:sym typeface="Catamaran"/>
              </a:rPr>
              <a:t>Competitors such as Lysol, Glade and Clorox have created many other cleaning products that currently permeate the market. However, they do not directly tackle this need statement of removing the smell of the trash.</a:t>
            </a:r>
            <a:endParaRPr sz="1400">
              <a:solidFill>
                <a:srgbClr val="000000"/>
              </a:solidFill>
              <a:latin typeface="Catamaran"/>
              <a:ea typeface="Catamaran"/>
              <a:cs typeface="Catamaran"/>
              <a:sym typeface="Catamaran"/>
            </a:endParaRPr>
          </a:p>
          <a:p>
            <a:pPr indent="0" lvl="0" marL="0" rtl="0" algn="l">
              <a:lnSpc>
                <a:spcPct val="115000"/>
              </a:lnSpc>
              <a:spcBef>
                <a:spcPts val="1600"/>
              </a:spcBef>
              <a:spcAft>
                <a:spcPts val="1600"/>
              </a:spcAft>
              <a:buNone/>
            </a:pPr>
            <a:r>
              <a:rPr lang="es" sz="1400">
                <a:solidFill>
                  <a:srgbClr val="000000"/>
                </a:solidFill>
                <a:latin typeface="Catamaran"/>
                <a:ea typeface="Catamaran"/>
                <a:cs typeface="Catamaran"/>
                <a:sym typeface="Catamaran"/>
              </a:rPr>
              <a:t>Furthermore, most people overlook this issue and either throw their trash out when it starts smelling as they feel they have no other issue. Essentially, the smell is simply being moved from inside their home to in their dumpster. Instead, they can use one of our products, and attach it to their trash bin to reduce the smell so they can take out their trash less frequently.</a:t>
            </a:r>
            <a:endParaRPr sz="1400">
              <a:solidFill>
                <a:srgbClr val="000000"/>
              </a:solidFill>
              <a:latin typeface="Catamaran"/>
              <a:ea typeface="Catamaran"/>
              <a:cs typeface="Catamaran"/>
              <a:sym typeface="Catamaran"/>
            </a:endParaRPr>
          </a:p>
        </p:txBody>
      </p:sp>
      <p:sp>
        <p:nvSpPr>
          <p:cNvPr id="799" name="Google Shape;799;p82"/>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2"/>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2"/>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802" name="Google Shape;802;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Google Shape;807;p83"/>
          <p:cNvSpPr/>
          <p:nvPr/>
        </p:nvSpPr>
        <p:spPr>
          <a:xfrm rot="5400000">
            <a:off x="-752200" y="2013850"/>
            <a:ext cx="4059900" cy="111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8" name="Google Shape;808;p83"/>
          <p:cNvPicPr preferRelativeResize="0"/>
          <p:nvPr/>
        </p:nvPicPr>
        <p:blipFill rotWithShape="1">
          <a:blip r:embed="rId3">
            <a:alphaModFix/>
          </a:blip>
          <a:srcRect b="16022" l="0" r="754" t="0"/>
          <a:stretch/>
        </p:blipFill>
        <p:spPr>
          <a:xfrm>
            <a:off x="1948200" y="541750"/>
            <a:ext cx="7195801" cy="4059901"/>
          </a:xfrm>
          <a:prstGeom prst="rect">
            <a:avLst/>
          </a:prstGeom>
          <a:noFill/>
          <a:ln>
            <a:noFill/>
          </a:ln>
        </p:spPr>
      </p:pic>
      <p:sp>
        <p:nvSpPr>
          <p:cNvPr id="809" name="Google Shape;809;p83"/>
          <p:cNvSpPr txBox="1"/>
          <p:nvPr>
            <p:ph type="ctrTitle"/>
          </p:nvPr>
        </p:nvSpPr>
        <p:spPr>
          <a:xfrm rot="-5400000">
            <a:off x="-190701" y="1759150"/>
            <a:ext cx="2888100" cy="897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lt1"/>
                </a:solidFill>
              </a:rPr>
              <a:t>FEASIBILITY</a:t>
            </a:r>
            <a:endParaRPr>
              <a:solidFill>
                <a:schemeClr val="lt1"/>
              </a:solidFill>
            </a:endParaRPr>
          </a:p>
        </p:txBody>
      </p:sp>
      <p:sp>
        <p:nvSpPr>
          <p:cNvPr id="810" name="Google Shape;810;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811" name="Google Shape;811;p83"/>
          <p:cNvPicPr preferRelativeResize="0"/>
          <p:nvPr/>
        </p:nvPicPr>
        <p:blipFill>
          <a:blip r:embed="rId4">
            <a:alphaModFix/>
          </a:blip>
          <a:stretch>
            <a:fillRect/>
          </a:stretch>
        </p:blipFill>
        <p:spPr>
          <a:xfrm>
            <a:off x="1948200" y="548075"/>
            <a:ext cx="7195800" cy="40598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8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INNOVATION ASSESSMENT</a:t>
            </a:r>
            <a:endParaRPr/>
          </a:p>
        </p:txBody>
      </p:sp>
      <p:sp>
        <p:nvSpPr>
          <p:cNvPr id="817" name="Google Shape;817;p84"/>
          <p:cNvSpPr txBox="1"/>
          <p:nvPr>
            <p:ph idx="4294967295" type="subTitle"/>
          </p:nvPr>
        </p:nvSpPr>
        <p:spPr>
          <a:xfrm flipH="1">
            <a:off x="339175" y="540000"/>
            <a:ext cx="1711800" cy="40242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t/>
            </a:r>
            <a:endParaRPr sz="1800"/>
          </a:p>
          <a:p>
            <a:pPr indent="0" lvl="0" marL="0" rtl="0" algn="r">
              <a:lnSpc>
                <a:spcPct val="115000"/>
              </a:lnSpc>
              <a:spcBef>
                <a:spcPts val="1600"/>
              </a:spcBef>
              <a:spcAft>
                <a:spcPts val="0"/>
              </a:spcAft>
              <a:buNone/>
            </a:pPr>
            <a:r>
              <a:rPr lang="es" sz="1800"/>
              <a:t>Technology or Idea</a:t>
            </a:r>
            <a:endParaRPr sz="1800"/>
          </a:p>
          <a:p>
            <a:pPr indent="0" lvl="0" marL="0" rtl="0" algn="r">
              <a:lnSpc>
                <a:spcPct val="115000"/>
              </a:lnSpc>
              <a:spcBef>
                <a:spcPts val="1600"/>
              </a:spcBef>
              <a:spcAft>
                <a:spcPts val="0"/>
              </a:spcAft>
              <a:buNone/>
            </a:pPr>
            <a:r>
              <a:rPr lang="es" sz="1800"/>
              <a:t>Market</a:t>
            </a:r>
            <a:endParaRPr sz="1800"/>
          </a:p>
          <a:p>
            <a:pPr indent="0" lvl="0" marL="0" rtl="0" algn="r">
              <a:lnSpc>
                <a:spcPct val="115000"/>
              </a:lnSpc>
              <a:spcBef>
                <a:spcPts val="1600"/>
              </a:spcBef>
              <a:spcAft>
                <a:spcPts val="0"/>
              </a:spcAft>
              <a:buNone/>
            </a:pPr>
            <a:r>
              <a:rPr lang="es" sz="1800"/>
              <a:t>Customer</a:t>
            </a:r>
            <a:endParaRPr sz="1800"/>
          </a:p>
          <a:p>
            <a:pPr indent="0" lvl="0" marL="0" rtl="0" algn="r">
              <a:lnSpc>
                <a:spcPct val="115000"/>
              </a:lnSpc>
              <a:spcBef>
                <a:spcPts val="1600"/>
              </a:spcBef>
              <a:spcAft>
                <a:spcPts val="0"/>
              </a:spcAft>
              <a:buNone/>
            </a:pPr>
            <a:r>
              <a:rPr lang="es" sz="1800"/>
              <a:t>Team</a:t>
            </a:r>
            <a:endParaRPr sz="1800"/>
          </a:p>
          <a:p>
            <a:pPr indent="0" lvl="0" marL="0" rtl="0" algn="r">
              <a:lnSpc>
                <a:spcPct val="115000"/>
              </a:lnSpc>
              <a:spcBef>
                <a:spcPts val="1600"/>
              </a:spcBef>
              <a:spcAft>
                <a:spcPts val="1600"/>
              </a:spcAft>
              <a:buNone/>
            </a:pPr>
            <a:r>
              <a:rPr lang="es" sz="1800"/>
              <a:t>Ability to Execute</a:t>
            </a:r>
            <a:endParaRPr sz="1800"/>
          </a:p>
        </p:txBody>
      </p:sp>
      <p:sp>
        <p:nvSpPr>
          <p:cNvPr id="818" name="Google Shape;818;p84"/>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4"/>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821" name="Google Shape;821;p84"/>
          <p:cNvPicPr preferRelativeResize="0"/>
          <p:nvPr/>
        </p:nvPicPr>
        <p:blipFill>
          <a:blip r:embed="rId3">
            <a:alphaModFix/>
          </a:blip>
          <a:stretch>
            <a:fillRect/>
          </a:stretch>
        </p:blipFill>
        <p:spPr>
          <a:xfrm>
            <a:off x="2110500" y="1410325"/>
            <a:ext cx="5492926" cy="209550"/>
          </a:xfrm>
          <a:prstGeom prst="rect">
            <a:avLst/>
          </a:prstGeom>
          <a:noFill/>
          <a:ln>
            <a:noFill/>
          </a:ln>
        </p:spPr>
      </p:pic>
      <p:pic>
        <p:nvPicPr>
          <p:cNvPr id="822" name="Google Shape;822;p84"/>
          <p:cNvPicPr preferRelativeResize="0"/>
          <p:nvPr/>
        </p:nvPicPr>
        <p:blipFill>
          <a:blip r:embed="rId3">
            <a:alphaModFix/>
          </a:blip>
          <a:stretch>
            <a:fillRect/>
          </a:stretch>
        </p:blipFill>
        <p:spPr>
          <a:xfrm>
            <a:off x="2110500" y="1993000"/>
            <a:ext cx="5492926" cy="209550"/>
          </a:xfrm>
          <a:prstGeom prst="rect">
            <a:avLst/>
          </a:prstGeom>
          <a:noFill/>
          <a:ln>
            <a:noFill/>
          </a:ln>
        </p:spPr>
      </p:pic>
      <p:pic>
        <p:nvPicPr>
          <p:cNvPr id="823" name="Google Shape;823;p84"/>
          <p:cNvPicPr preferRelativeResize="0"/>
          <p:nvPr/>
        </p:nvPicPr>
        <p:blipFill>
          <a:blip r:embed="rId3">
            <a:alphaModFix/>
          </a:blip>
          <a:stretch>
            <a:fillRect/>
          </a:stretch>
        </p:blipFill>
        <p:spPr>
          <a:xfrm>
            <a:off x="2110500" y="2539925"/>
            <a:ext cx="5492926" cy="209550"/>
          </a:xfrm>
          <a:prstGeom prst="rect">
            <a:avLst/>
          </a:prstGeom>
          <a:noFill/>
          <a:ln>
            <a:noFill/>
          </a:ln>
        </p:spPr>
      </p:pic>
      <p:pic>
        <p:nvPicPr>
          <p:cNvPr id="824" name="Google Shape;824;p84"/>
          <p:cNvPicPr preferRelativeResize="0"/>
          <p:nvPr/>
        </p:nvPicPr>
        <p:blipFill>
          <a:blip r:embed="rId3">
            <a:alphaModFix/>
          </a:blip>
          <a:stretch>
            <a:fillRect/>
          </a:stretch>
        </p:blipFill>
        <p:spPr>
          <a:xfrm>
            <a:off x="2110500" y="3046400"/>
            <a:ext cx="5492926" cy="209550"/>
          </a:xfrm>
          <a:prstGeom prst="rect">
            <a:avLst/>
          </a:prstGeom>
          <a:noFill/>
          <a:ln>
            <a:noFill/>
          </a:ln>
        </p:spPr>
      </p:pic>
      <p:pic>
        <p:nvPicPr>
          <p:cNvPr id="825" name="Google Shape;825;p84"/>
          <p:cNvPicPr preferRelativeResize="0"/>
          <p:nvPr/>
        </p:nvPicPr>
        <p:blipFill>
          <a:blip r:embed="rId3">
            <a:alphaModFix/>
          </a:blip>
          <a:stretch>
            <a:fillRect/>
          </a:stretch>
        </p:blipFill>
        <p:spPr>
          <a:xfrm>
            <a:off x="2110500" y="3585200"/>
            <a:ext cx="5492926" cy="209550"/>
          </a:xfrm>
          <a:prstGeom prst="rect">
            <a:avLst/>
          </a:prstGeom>
          <a:noFill/>
          <a:ln>
            <a:noFill/>
          </a:ln>
        </p:spPr>
      </p:pic>
      <p:pic>
        <p:nvPicPr>
          <p:cNvPr id="826" name="Google Shape;826;p84"/>
          <p:cNvPicPr preferRelativeResize="0"/>
          <p:nvPr/>
        </p:nvPicPr>
        <p:blipFill>
          <a:blip r:embed="rId4">
            <a:alphaModFix/>
          </a:blip>
          <a:stretch>
            <a:fillRect/>
          </a:stretch>
        </p:blipFill>
        <p:spPr>
          <a:xfrm>
            <a:off x="5533600" y="1243638"/>
            <a:ext cx="238125" cy="542925"/>
          </a:xfrm>
          <a:prstGeom prst="rect">
            <a:avLst/>
          </a:prstGeom>
          <a:noFill/>
          <a:ln>
            <a:noFill/>
          </a:ln>
        </p:spPr>
      </p:pic>
      <p:pic>
        <p:nvPicPr>
          <p:cNvPr id="827" name="Google Shape;827;p84"/>
          <p:cNvPicPr preferRelativeResize="0"/>
          <p:nvPr/>
        </p:nvPicPr>
        <p:blipFill>
          <a:blip r:embed="rId4">
            <a:alphaModFix/>
          </a:blip>
          <a:stretch>
            <a:fillRect/>
          </a:stretch>
        </p:blipFill>
        <p:spPr>
          <a:xfrm>
            <a:off x="6353675" y="69588"/>
            <a:ext cx="238125" cy="542925"/>
          </a:xfrm>
          <a:prstGeom prst="rect">
            <a:avLst/>
          </a:prstGeom>
          <a:noFill/>
          <a:ln>
            <a:noFill/>
          </a:ln>
        </p:spPr>
      </p:pic>
      <p:pic>
        <p:nvPicPr>
          <p:cNvPr id="828" name="Google Shape;828;p84"/>
          <p:cNvPicPr preferRelativeResize="0"/>
          <p:nvPr/>
        </p:nvPicPr>
        <p:blipFill>
          <a:blip r:embed="rId5">
            <a:alphaModFix/>
          </a:blip>
          <a:stretch>
            <a:fillRect/>
          </a:stretch>
        </p:blipFill>
        <p:spPr>
          <a:xfrm>
            <a:off x="6353675" y="688713"/>
            <a:ext cx="238125" cy="542925"/>
          </a:xfrm>
          <a:prstGeom prst="rect">
            <a:avLst/>
          </a:prstGeom>
          <a:noFill/>
          <a:ln>
            <a:noFill/>
          </a:ln>
        </p:spPr>
      </p:pic>
      <p:sp>
        <p:nvSpPr>
          <p:cNvPr id="829" name="Google Shape;829;p84"/>
          <p:cNvSpPr txBox="1"/>
          <p:nvPr/>
        </p:nvSpPr>
        <p:spPr>
          <a:xfrm>
            <a:off x="6663400" y="140925"/>
            <a:ext cx="939900" cy="10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Light"/>
                <a:ea typeface="Catamaran Light"/>
                <a:cs typeface="Catamaran Light"/>
                <a:sym typeface="Catamaran Light"/>
              </a:rPr>
              <a:t>Our Team</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rPr lang="es">
                <a:latin typeface="Catamaran Light"/>
                <a:ea typeface="Catamaran Light"/>
                <a:cs typeface="Catamaran Light"/>
                <a:sym typeface="Catamaran Light"/>
              </a:rPr>
              <a:t>Average Result</a:t>
            </a:r>
            <a:endParaRPr>
              <a:latin typeface="Catamaran Light"/>
              <a:ea typeface="Catamaran Light"/>
              <a:cs typeface="Catamaran Light"/>
              <a:sym typeface="Catamaran Light"/>
            </a:endParaRPr>
          </a:p>
        </p:txBody>
      </p:sp>
      <p:pic>
        <p:nvPicPr>
          <p:cNvPr id="830" name="Google Shape;830;p84"/>
          <p:cNvPicPr preferRelativeResize="0"/>
          <p:nvPr/>
        </p:nvPicPr>
        <p:blipFill>
          <a:blip r:embed="rId5">
            <a:alphaModFix/>
          </a:blip>
          <a:stretch>
            <a:fillRect/>
          </a:stretch>
        </p:blipFill>
        <p:spPr>
          <a:xfrm>
            <a:off x="4737900" y="1243638"/>
            <a:ext cx="238125" cy="542925"/>
          </a:xfrm>
          <a:prstGeom prst="rect">
            <a:avLst/>
          </a:prstGeom>
          <a:noFill/>
          <a:ln>
            <a:noFill/>
          </a:ln>
        </p:spPr>
      </p:pic>
      <p:pic>
        <p:nvPicPr>
          <p:cNvPr id="831" name="Google Shape;831;p84"/>
          <p:cNvPicPr preferRelativeResize="0"/>
          <p:nvPr/>
        </p:nvPicPr>
        <p:blipFill>
          <a:blip r:embed="rId4">
            <a:alphaModFix/>
          </a:blip>
          <a:stretch>
            <a:fillRect/>
          </a:stretch>
        </p:blipFill>
        <p:spPr>
          <a:xfrm>
            <a:off x="4180675" y="1808425"/>
            <a:ext cx="238125" cy="542925"/>
          </a:xfrm>
          <a:prstGeom prst="rect">
            <a:avLst/>
          </a:prstGeom>
          <a:noFill/>
          <a:ln>
            <a:noFill/>
          </a:ln>
        </p:spPr>
      </p:pic>
      <p:pic>
        <p:nvPicPr>
          <p:cNvPr id="832" name="Google Shape;832;p84"/>
          <p:cNvPicPr preferRelativeResize="0"/>
          <p:nvPr/>
        </p:nvPicPr>
        <p:blipFill>
          <a:blip r:embed="rId5">
            <a:alphaModFix/>
          </a:blip>
          <a:stretch>
            <a:fillRect/>
          </a:stretch>
        </p:blipFill>
        <p:spPr>
          <a:xfrm>
            <a:off x="4451775" y="1808425"/>
            <a:ext cx="238125" cy="542925"/>
          </a:xfrm>
          <a:prstGeom prst="rect">
            <a:avLst/>
          </a:prstGeom>
          <a:noFill/>
          <a:ln>
            <a:noFill/>
          </a:ln>
        </p:spPr>
      </p:pic>
      <p:pic>
        <p:nvPicPr>
          <p:cNvPr id="833" name="Google Shape;833;p84"/>
          <p:cNvPicPr preferRelativeResize="0"/>
          <p:nvPr/>
        </p:nvPicPr>
        <p:blipFill>
          <a:blip r:embed="rId4">
            <a:alphaModFix/>
          </a:blip>
          <a:stretch>
            <a:fillRect/>
          </a:stretch>
        </p:blipFill>
        <p:spPr>
          <a:xfrm>
            <a:off x="5143075" y="2353000"/>
            <a:ext cx="238125" cy="542925"/>
          </a:xfrm>
          <a:prstGeom prst="rect">
            <a:avLst/>
          </a:prstGeom>
          <a:noFill/>
          <a:ln>
            <a:noFill/>
          </a:ln>
        </p:spPr>
      </p:pic>
      <p:pic>
        <p:nvPicPr>
          <p:cNvPr id="834" name="Google Shape;834;p84"/>
          <p:cNvPicPr preferRelativeResize="0"/>
          <p:nvPr/>
        </p:nvPicPr>
        <p:blipFill>
          <a:blip r:embed="rId5">
            <a:alphaModFix/>
          </a:blip>
          <a:stretch>
            <a:fillRect/>
          </a:stretch>
        </p:blipFill>
        <p:spPr>
          <a:xfrm>
            <a:off x="5414175" y="2353000"/>
            <a:ext cx="238125" cy="542925"/>
          </a:xfrm>
          <a:prstGeom prst="rect">
            <a:avLst/>
          </a:prstGeom>
          <a:noFill/>
          <a:ln>
            <a:noFill/>
          </a:ln>
        </p:spPr>
      </p:pic>
      <p:pic>
        <p:nvPicPr>
          <p:cNvPr id="835" name="Google Shape;835;p84"/>
          <p:cNvPicPr preferRelativeResize="0"/>
          <p:nvPr/>
        </p:nvPicPr>
        <p:blipFill>
          <a:blip r:embed="rId4">
            <a:alphaModFix/>
          </a:blip>
          <a:stretch>
            <a:fillRect/>
          </a:stretch>
        </p:blipFill>
        <p:spPr>
          <a:xfrm>
            <a:off x="4523300" y="2895863"/>
            <a:ext cx="238125" cy="542925"/>
          </a:xfrm>
          <a:prstGeom prst="rect">
            <a:avLst/>
          </a:prstGeom>
          <a:noFill/>
          <a:ln>
            <a:noFill/>
          </a:ln>
        </p:spPr>
      </p:pic>
      <p:pic>
        <p:nvPicPr>
          <p:cNvPr id="836" name="Google Shape;836;p84"/>
          <p:cNvPicPr preferRelativeResize="0"/>
          <p:nvPr/>
        </p:nvPicPr>
        <p:blipFill>
          <a:blip r:embed="rId5">
            <a:alphaModFix/>
          </a:blip>
          <a:stretch>
            <a:fillRect/>
          </a:stretch>
        </p:blipFill>
        <p:spPr>
          <a:xfrm>
            <a:off x="7080400" y="2895863"/>
            <a:ext cx="238125" cy="542925"/>
          </a:xfrm>
          <a:prstGeom prst="rect">
            <a:avLst/>
          </a:prstGeom>
          <a:noFill/>
          <a:ln>
            <a:noFill/>
          </a:ln>
        </p:spPr>
      </p:pic>
      <p:pic>
        <p:nvPicPr>
          <p:cNvPr id="837" name="Google Shape;837;p84"/>
          <p:cNvPicPr preferRelativeResize="0"/>
          <p:nvPr/>
        </p:nvPicPr>
        <p:blipFill>
          <a:blip r:embed="rId4">
            <a:alphaModFix/>
          </a:blip>
          <a:stretch>
            <a:fillRect/>
          </a:stretch>
        </p:blipFill>
        <p:spPr>
          <a:xfrm>
            <a:off x="6124450" y="3406413"/>
            <a:ext cx="238125" cy="542925"/>
          </a:xfrm>
          <a:prstGeom prst="rect">
            <a:avLst/>
          </a:prstGeom>
          <a:noFill/>
          <a:ln>
            <a:noFill/>
          </a:ln>
        </p:spPr>
      </p:pic>
      <p:pic>
        <p:nvPicPr>
          <p:cNvPr id="838" name="Google Shape;838;p84"/>
          <p:cNvPicPr preferRelativeResize="0"/>
          <p:nvPr/>
        </p:nvPicPr>
        <p:blipFill>
          <a:blip r:embed="rId5">
            <a:alphaModFix/>
          </a:blip>
          <a:stretch>
            <a:fillRect/>
          </a:stretch>
        </p:blipFill>
        <p:spPr>
          <a:xfrm>
            <a:off x="6852750" y="3406413"/>
            <a:ext cx="238125" cy="5429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85"/>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5"/>
          <p:cNvSpPr txBox="1"/>
          <p:nvPr>
            <p:ph type="ctrTitle"/>
          </p:nvPr>
        </p:nvSpPr>
        <p:spPr>
          <a:xfrm rot="5400000">
            <a:off x="6230250" y="1998775"/>
            <a:ext cx="4227900" cy="4875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s"/>
              <a:t>INNOVATION ASSESSMENT EXPLANATIONS</a:t>
            </a:r>
            <a:endParaRPr/>
          </a:p>
        </p:txBody>
      </p:sp>
      <p:sp>
        <p:nvSpPr>
          <p:cNvPr id="845" name="Google Shape;845;p85"/>
          <p:cNvSpPr txBox="1"/>
          <p:nvPr>
            <p:ph idx="4294967295" type="subTitle"/>
          </p:nvPr>
        </p:nvSpPr>
        <p:spPr>
          <a:xfrm flipH="1">
            <a:off x="720050" y="540000"/>
            <a:ext cx="6027000" cy="4024200"/>
          </a:xfrm>
          <a:prstGeom prst="rect">
            <a:avLst/>
          </a:prstGeom>
        </p:spPr>
        <p:txBody>
          <a:bodyPr anchorCtr="0" anchor="ctr" bIns="91425" lIns="91425" spcFirstLastPara="1" rIns="91425" wrap="square" tIns="91425">
            <a:noAutofit/>
          </a:bodyPr>
          <a:lstStyle/>
          <a:p>
            <a:pPr indent="-317500" lvl="0" marL="269999" rtl="0" algn="l">
              <a:lnSpc>
                <a:spcPct val="115000"/>
              </a:lnSpc>
              <a:spcBef>
                <a:spcPts val="0"/>
              </a:spcBef>
              <a:spcAft>
                <a:spcPts val="0"/>
              </a:spcAft>
              <a:buSzPts val="1400"/>
              <a:buFont typeface="Catamaran"/>
              <a:buChar char="❖"/>
            </a:pPr>
            <a:r>
              <a:rPr b="1" lang="es" sz="1400">
                <a:latin typeface="Catamaran"/>
                <a:ea typeface="Catamaran"/>
                <a:cs typeface="Catamaran"/>
                <a:sym typeface="Catamaran"/>
              </a:rPr>
              <a:t>Technology or Idea</a:t>
            </a:r>
            <a:endParaRPr b="1" sz="1400">
              <a:latin typeface="Catamaran"/>
              <a:ea typeface="Catamaran"/>
              <a:cs typeface="Catamaran"/>
              <a:sym typeface="Catamaran"/>
            </a:endParaRPr>
          </a:p>
          <a:p>
            <a:pPr indent="-304800" lvl="1" marL="630000" rtl="0" algn="l">
              <a:lnSpc>
                <a:spcPct val="115000"/>
              </a:lnSpc>
              <a:spcBef>
                <a:spcPts val="0"/>
              </a:spcBef>
              <a:spcAft>
                <a:spcPts val="0"/>
              </a:spcAft>
              <a:buSzPts val="1200"/>
              <a:buChar char="➢"/>
            </a:pPr>
            <a:r>
              <a:rPr lang="es"/>
              <a:t>Our Team: Our product is unique and as of now, an exact replica does not exist on the market.</a:t>
            </a:r>
            <a:endParaRPr/>
          </a:p>
          <a:p>
            <a:pPr indent="-304800" lvl="1" marL="630000" rtl="0" algn="l">
              <a:lnSpc>
                <a:spcPct val="115000"/>
              </a:lnSpc>
              <a:spcBef>
                <a:spcPts val="0"/>
              </a:spcBef>
              <a:spcAft>
                <a:spcPts val="0"/>
              </a:spcAft>
              <a:buSzPts val="1200"/>
              <a:buChar char="➢"/>
            </a:pPr>
            <a:r>
              <a:rPr lang="es"/>
              <a:t>Average Result: Although Lysol disinfectant wipes and Glade plugins are potential solutions, they are not specifically made to get rid of the smell from trash cans, and therefore, it is not as useful of a product for this need statement</a:t>
            </a:r>
            <a:endParaRPr/>
          </a:p>
          <a:p>
            <a:pPr indent="-317500" lvl="0" marL="269999" rtl="0" algn="l">
              <a:lnSpc>
                <a:spcPct val="115000"/>
              </a:lnSpc>
              <a:spcBef>
                <a:spcPts val="0"/>
              </a:spcBef>
              <a:spcAft>
                <a:spcPts val="0"/>
              </a:spcAft>
              <a:buSzPts val="1400"/>
              <a:buFont typeface="Catamaran"/>
              <a:buChar char="❖"/>
            </a:pPr>
            <a:r>
              <a:rPr b="1" lang="es" sz="1400">
                <a:latin typeface="Catamaran"/>
                <a:ea typeface="Catamaran"/>
                <a:cs typeface="Catamaran"/>
                <a:sym typeface="Catamaran"/>
              </a:rPr>
              <a:t>Market</a:t>
            </a:r>
            <a:endParaRPr b="1" sz="1400">
              <a:latin typeface="Catamaran"/>
              <a:ea typeface="Catamaran"/>
              <a:cs typeface="Catamaran"/>
              <a:sym typeface="Catamaran"/>
            </a:endParaRPr>
          </a:p>
          <a:p>
            <a:pPr indent="-304800" lvl="1" marL="630000" rtl="0" algn="l">
              <a:lnSpc>
                <a:spcPct val="115000"/>
              </a:lnSpc>
              <a:spcBef>
                <a:spcPts val="0"/>
              </a:spcBef>
              <a:spcAft>
                <a:spcPts val="0"/>
              </a:spcAft>
              <a:buSzPts val="1200"/>
              <a:buChar char="➢"/>
            </a:pPr>
            <a:r>
              <a:rPr lang="es"/>
              <a:t>Our Team: Our market is not as large as the market of our competitors since they are aimed towards the need for cleanliness as a whole, and we are simply focusing on the need to remove the smell from trash cans.</a:t>
            </a:r>
            <a:endParaRPr/>
          </a:p>
          <a:p>
            <a:pPr indent="-304800" lvl="1" marL="630000" rtl="0" algn="l">
              <a:lnSpc>
                <a:spcPct val="115000"/>
              </a:lnSpc>
              <a:spcBef>
                <a:spcPts val="0"/>
              </a:spcBef>
              <a:spcAft>
                <a:spcPts val="0"/>
              </a:spcAft>
              <a:buSzPts val="1200"/>
              <a:buChar char="➢"/>
            </a:pPr>
            <a:r>
              <a:rPr lang="es"/>
              <a:t>Average Result: Companies such as Lysol and Clorox have larger markets since they create products to maintain cleanliness on all sorts of surfaces, not just garbage bins.</a:t>
            </a:r>
            <a:endParaRPr/>
          </a:p>
          <a:p>
            <a:pPr indent="-317500" lvl="0" marL="269999" rtl="0" algn="l">
              <a:lnSpc>
                <a:spcPct val="115000"/>
              </a:lnSpc>
              <a:spcBef>
                <a:spcPts val="0"/>
              </a:spcBef>
              <a:spcAft>
                <a:spcPts val="0"/>
              </a:spcAft>
              <a:buSzPts val="1400"/>
              <a:buFont typeface="Catamaran"/>
              <a:buChar char="❖"/>
            </a:pPr>
            <a:r>
              <a:rPr b="1" lang="es" sz="1400">
                <a:latin typeface="Catamaran"/>
                <a:ea typeface="Catamaran"/>
                <a:cs typeface="Catamaran"/>
                <a:sym typeface="Catamaran"/>
              </a:rPr>
              <a:t>Customer</a:t>
            </a:r>
            <a:endParaRPr b="1" sz="1400">
              <a:latin typeface="Catamaran"/>
              <a:ea typeface="Catamaran"/>
              <a:cs typeface="Catamaran"/>
              <a:sym typeface="Catamaran"/>
            </a:endParaRPr>
          </a:p>
          <a:p>
            <a:pPr indent="-304800" lvl="1" marL="630000" rtl="0" algn="l">
              <a:lnSpc>
                <a:spcPct val="115000"/>
              </a:lnSpc>
              <a:spcBef>
                <a:spcPts val="0"/>
              </a:spcBef>
              <a:spcAft>
                <a:spcPts val="0"/>
              </a:spcAft>
              <a:buSzPts val="1200"/>
              <a:buChar char="➢"/>
            </a:pPr>
            <a:r>
              <a:rPr lang="es"/>
              <a:t>Our Team: We do not have a dedicated customer base as of now, however, we would be willing to listen to what the customers need.</a:t>
            </a:r>
            <a:endParaRPr/>
          </a:p>
          <a:p>
            <a:pPr indent="-304800" lvl="1" marL="630000" rtl="0" algn="l">
              <a:lnSpc>
                <a:spcPct val="115000"/>
              </a:lnSpc>
              <a:spcBef>
                <a:spcPts val="0"/>
              </a:spcBef>
              <a:spcAft>
                <a:spcPts val="0"/>
              </a:spcAft>
              <a:buSzPts val="1200"/>
              <a:buChar char="➢"/>
            </a:pPr>
            <a:r>
              <a:rPr lang="es"/>
              <a:t>Average Result: Lysol and Clorox are names that recognizable in more households in America.</a:t>
            </a:r>
            <a:endParaRPr/>
          </a:p>
        </p:txBody>
      </p:sp>
      <p:sp>
        <p:nvSpPr>
          <p:cNvPr id="846" name="Google Shape;846;p85"/>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86"/>
          <p:cNvSpPr txBox="1"/>
          <p:nvPr>
            <p:ph type="ctrTitle"/>
          </p:nvPr>
        </p:nvSpPr>
        <p:spPr>
          <a:xfrm rot="5400000">
            <a:off x="5903250" y="2289275"/>
            <a:ext cx="48819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INNOVATION ASSESSMENT EXPLANATIONS</a:t>
            </a:r>
            <a:endParaRPr/>
          </a:p>
        </p:txBody>
      </p:sp>
      <p:sp>
        <p:nvSpPr>
          <p:cNvPr id="853" name="Google Shape;853;p86"/>
          <p:cNvSpPr txBox="1"/>
          <p:nvPr>
            <p:ph idx="4294967295" type="subTitle"/>
          </p:nvPr>
        </p:nvSpPr>
        <p:spPr>
          <a:xfrm flipH="1">
            <a:off x="720100" y="540000"/>
            <a:ext cx="6420300" cy="4024200"/>
          </a:xfrm>
          <a:prstGeom prst="rect">
            <a:avLst/>
          </a:prstGeom>
        </p:spPr>
        <p:txBody>
          <a:bodyPr anchorCtr="0" anchor="ctr" bIns="91425" lIns="91425" spcFirstLastPara="1" rIns="91425" wrap="square" tIns="91425">
            <a:noAutofit/>
          </a:bodyPr>
          <a:lstStyle/>
          <a:p>
            <a:pPr indent="-330200" lvl="0" marL="269999" rtl="0" algn="l">
              <a:lnSpc>
                <a:spcPct val="115000"/>
              </a:lnSpc>
              <a:spcBef>
                <a:spcPts val="0"/>
              </a:spcBef>
              <a:spcAft>
                <a:spcPts val="0"/>
              </a:spcAft>
              <a:buSzPts val="1600"/>
              <a:buFont typeface="Catamaran"/>
              <a:buChar char="❖"/>
            </a:pPr>
            <a:r>
              <a:rPr b="1" lang="es" sz="1600">
                <a:latin typeface="Catamaran"/>
                <a:ea typeface="Catamaran"/>
                <a:cs typeface="Catamaran"/>
                <a:sym typeface="Catamaran"/>
              </a:rPr>
              <a:t>Team</a:t>
            </a:r>
            <a:endParaRPr b="1" sz="1600">
              <a:latin typeface="Catamaran"/>
              <a:ea typeface="Catamaran"/>
              <a:cs typeface="Catamaran"/>
              <a:sym typeface="Catamaran"/>
            </a:endParaRPr>
          </a:p>
          <a:p>
            <a:pPr indent="-317500" lvl="1" marL="630000" rtl="0" algn="l">
              <a:lnSpc>
                <a:spcPct val="115000"/>
              </a:lnSpc>
              <a:spcBef>
                <a:spcPts val="0"/>
              </a:spcBef>
              <a:spcAft>
                <a:spcPts val="0"/>
              </a:spcAft>
              <a:buSzPts val="1400"/>
              <a:buChar char="➢"/>
            </a:pPr>
            <a:r>
              <a:rPr lang="es" sz="1400"/>
              <a:t>Our Team: We do not have a chemical engineer, and the spray that is contained within the canister will need to be tested by someone who has a background in chemical engineering.</a:t>
            </a:r>
            <a:endParaRPr sz="1400"/>
          </a:p>
          <a:p>
            <a:pPr indent="-317500" lvl="1" marL="630000" rtl="0" algn="l">
              <a:lnSpc>
                <a:spcPct val="115000"/>
              </a:lnSpc>
              <a:spcBef>
                <a:spcPts val="0"/>
              </a:spcBef>
              <a:spcAft>
                <a:spcPts val="0"/>
              </a:spcAft>
              <a:buSzPts val="1400"/>
              <a:buChar char="➢"/>
            </a:pPr>
            <a:r>
              <a:rPr lang="es" sz="1400"/>
              <a:t>Average Result: Our competitors are larger companies. Therefore, they have more talent and more experience.</a:t>
            </a:r>
            <a:endParaRPr sz="1400"/>
          </a:p>
          <a:p>
            <a:pPr indent="-330200" lvl="0" marL="269999" rtl="0" algn="l">
              <a:lnSpc>
                <a:spcPct val="115000"/>
              </a:lnSpc>
              <a:spcBef>
                <a:spcPts val="0"/>
              </a:spcBef>
              <a:spcAft>
                <a:spcPts val="0"/>
              </a:spcAft>
              <a:buSzPts val="1600"/>
              <a:buFont typeface="Catamaran"/>
              <a:buChar char="❖"/>
            </a:pPr>
            <a:r>
              <a:rPr b="1" lang="es" sz="1600">
                <a:latin typeface="Catamaran"/>
                <a:ea typeface="Catamaran"/>
                <a:cs typeface="Catamaran"/>
                <a:sym typeface="Catamaran"/>
              </a:rPr>
              <a:t>Ability to Execute</a:t>
            </a:r>
            <a:endParaRPr b="1" sz="1600">
              <a:latin typeface="Catamaran"/>
              <a:ea typeface="Catamaran"/>
              <a:cs typeface="Catamaran"/>
              <a:sym typeface="Catamaran"/>
            </a:endParaRPr>
          </a:p>
          <a:p>
            <a:pPr indent="-317500" lvl="1" marL="630000" rtl="0" algn="l">
              <a:lnSpc>
                <a:spcPct val="115000"/>
              </a:lnSpc>
              <a:spcBef>
                <a:spcPts val="0"/>
              </a:spcBef>
              <a:spcAft>
                <a:spcPts val="0"/>
              </a:spcAft>
              <a:buSzPts val="1400"/>
              <a:buChar char="➢"/>
            </a:pPr>
            <a:r>
              <a:rPr lang="es" sz="1400"/>
              <a:t>Our Team: We do not have a chemical engineer, which has been hindering out project ever since we came up with our final solution.</a:t>
            </a:r>
            <a:endParaRPr sz="1400"/>
          </a:p>
          <a:p>
            <a:pPr indent="-317500" lvl="1" marL="630000" rtl="0" algn="l">
              <a:lnSpc>
                <a:spcPct val="115000"/>
              </a:lnSpc>
              <a:spcBef>
                <a:spcPts val="0"/>
              </a:spcBef>
              <a:spcAft>
                <a:spcPts val="0"/>
              </a:spcAft>
              <a:buSzPts val="1400"/>
              <a:buChar char="➢"/>
            </a:pPr>
            <a:r>
              <a:rPr lang="es" sz="1400"/>
              <a:t>Average Result: Other companies have a much greater ability to execute since they have larger teams and have been established for many years.</a:t>
            </a:r>
            <a:endParaRPr sz="1400"/>
          </a:p>
        </p:txBody>
      </p:sp>
      <p:sp>
        <p:nvSpPr>
          <p:cNvPr id="854" name="Google Shape;854;p86"/>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6"/>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87"/>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SWOT ANALYSIS</a:t>
            </a:r>
            <a:endParaRPr/>
          </a:p>
        </p:txBody>
      </p:sp>
      <p:sp>
        <p:nvSpPr>
          <p:cNvPr id="862" name="Google Shape;862;p87"/>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7"/>
          <p:cNvSpPr/>
          <p:nvPr/>
        </p:nvSpPr>
        <p:spPr>
          <a:xfrm flipH="1" rot="-5400000">
            <a:off x="7686700" y="3686075"/>
            <a:ext cx="696000" cy="221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aphicFrame>
        <p:nvGraphicFramePr>
          <p:cNvPr id="865" name="Google Shape;865;p87"/>
          <p:cNvGraphicFramePr/>
          <p:nvPr/>
        </p:nvGraphicFramePr>
        <p:xfrm>
          <a:off x="344750" y="249250"/>
          <a:ext cx="3000000" cy="3000000"/>
        </p:xfrm>
        <a:graphic>
          <a:graphicData uri="http://schemas.openxmlformats.org/drawingml/2006/table">
            <a:tbl>
              <a:tblPr>
                <a:noFill/>
                <a:tableStyleId>{1851FCB1-DD67-4C8A-8CEB-C0DAA81271DC}</a:tableStyleId>
              </a:tblPr>
              <a:tblGrid>
                <a:gridCol w="766775"/>
                <a:gridCol w="3262925"/>
                <a:gridCol w="3326600"/>
              </a:tblGrid>
              <a:tr h="414450">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s" sz="1200"/>
                        <a:t>                        </a:t>
                      </a:r>
                      <a:r>
                        <a:rPr lang="es" sz="1200">
                          <a:latin typeface="Catamaran"/>
                          <a:ea typeface="Catamaran"/>
                          <a:cs typeface="Catamaran"/>
                          <a:sym typeface="Catamaran"/>
                        </a:rPr>
                        <a:t>  </a:t>
                      </a:r>
                      <a:r>
                        <a:rPr lang="es">
                          <a:latin typeface="Catamaran"/>
                          <a:ea typeface="Catamaran"/>
                          <a:cs typeface="Catamaran"/>
                          <a:sym typeface="Catamaran"/>
                        </a:rPr>
                        <a:t>Helpful </a:t>
                      </a:r>
                      <a:endParaRPr>
                        <a:latin typeface="Catamaran"/>
                        <a:ea typeface="Catamaran"/>
                        <a:cs typeface="Catamaran"/>
                        <a:sym typeface="Catamar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
                          <a:latin typeface="Catamaran"/>
                          <a:ea typeface="Catamaran"/>
                          <a:cs typeface="Catamaran"/>
                          <a:sym typeface="Catamaran"/>
                        </a:rPr>
                        <a:t>                           </a:t>
                      </a:r>
                      <a:r>
                        <a:rPr lang="es">
                          <a:latin typeface="Catamaran"/>
                          <a:ea typeface="Catamaran"/>
                          <a:cs typeface="Catamaran"/>
                          <a:sym typeface="Catamaran"/>
                        </a:rPr>
                        <a:t>Harmful</a:t>
                      </a:r>
                      <a:endParaRPr>
                        <a:latin typeface="Catamaran"/>
                        <a:ea typeface="Catamaran"/>
                        <a:cs typeface="Catamaran"/>
                        <a:sym typeface="Catamar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r>
              <a:tr h="2406450">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 sz="1200">
                          <a:latin typeface="Catamaran"/>
                          <a:ea typeface="Catamaran"/>
                          <a:cs typeface="Catamaran"/>
                          <a:sym typeface="Catamaran"/>
                        </a:rPr>
                        <a:t>STRENGTHS</a:t>
                      </a:r>
                      <a:endParaRPr sz="1200">
                        <a:latin typeface="Catamaran"/>
                        <a:ea typeface="Catamaran"/>
                        <a:cs typeface="Catamaran"/>
                        <a:sym typeface="Catamaran"/>
                      </a:endParaRPr>
                    </a:p>
                    <a:p>
                      <a:pPr indent="-304800" lvl="0" marL="457200" rtl="0" algn="l">
                        <a:spcBef>
                          <a:spcPts val="0"/>
                        </a:spcBef>
                        <a:spcAft>
                          <a:spcPts val="0"/>
                        </a:spcAft>
                        <a:buSzPts val="1200"/>
                        <a:buFont typeface="Catamaran"/>
                        <a:buChar char="❖"/>
                      </a:pPr>
                      <a:r>
                        <a:rPr lang="es" sz="1200">
                          <a:latin typeface="Catamaran"/>
                          <a:ea typeface="Catamaran"/>
                          <a:cs typeface="Catamaran"/>
                          <a:sym typeface="Catamaran"/>
                        </a:rPr>
                        <a:t>Product can detect smell and only dispenses chemical formula when needed</a:t>
                      </a:r>
                      <a:endParaRPr sz="1200">
                        <a:latin typeface="Catamaran"/>
                        <a:ea typeface="Catamaran"/>
                        <a:cs typeface="Catamaran"/>
                        <a:sym typeface="Catamaran"/>
                      </a:endParaRPr>
                    </a:p>
                    <a:p>
                      <a:pPr indent="-304800" lvl="0" marL="457200" rtl="0" algn="l">
                        <a:spcBef>
                          <a:spcPts val="0"/>
                        </a:spcBef>
                        <a:spcAft>
                          <a:spcPts val="0"/>
                        </a:spcAft>
                        <a:buSzPts val="1200"/>
                        <a:buFont typeface="Catamaran"/>
                        <a:buChar char="❖"/>
                      </a:pPr>
                      <a:r>
                        <a:rPr lang="es" sz="1200">
                          <a:latin typeface="Catamaran"/>
                          <a:ea typeface="Catamaran"/>
                          <a:cs typeface="Catamaran"/>
                          <a:sym typeface="Catamaran"/>
                        </a:rPr>
                        <a:t>Disinfectant- will remove germs and bacteria</a:t>
                      </a:r>
                      <a:endParaRPr sz="1200">
                        <a:latin typeface="Catamaran"/>
                        <a:ea typeface="Catamaran"/>
                        <a:cs typeface="Catamaran"/>
                        <a:sym typeface="Catamaran"/>
                      </a:endParaRPr>
                    </a:p>
                    <a:p>
                      <a:pPr indent="-304800" lvl="0" marL="457200" rtl="0" algn="l">
                        <a:spcBef>
                          <a:spcPts val="0"/>
                        </a:spcBef>
                        <a:spcAft>
                          <a:spcPts val="0"/>
                        </a:spcAft>
                        <a:buSzPts val="1200"/>
                        <a:buFont typeface="Catamaran"/>
                        <a:buChar char="❖"/>
                      </a:pPr>
                      <a:r>
                        <a:rPr lang="es" sz="1200">
                          <a:latin typeface="Catamaran"/>
                          <a:ea typeface="Catamaran"/>
                          <a:cs typeface="Catamaran"/>
                          <a:sym typeface="Catamaran"/>
                        </a:rPr>
                        <a:t>Environmentally friendly- natural formula, recyclable exterior</a:t>
                      </a:r>
                      <a:endParaRPr sz="1200">
                        <a:latin typeface="Catamaran"/>
                        <a:ea typeface="Catamaran"/>
                        <a:cs typeface="Catamaran"/>
                        <a:sym typeface="Catamaran"/>
                      </a:endParaRPr>
                    </a:p>
                    <a:p>
                      <a:pPr indent="-304800" lvl="0" marL="457200" rtl="0" algn="l">
                        <a:spcBef>
                          <a:spcPts val="0"/>
                        </a:spcBef>
                        <a:spcAft>
                          <a:spcPts val="0"/>
                        </a:spcAft>
                        <a:buSzPts val="1200"/>
                        <a:buFont typeface="Catamaran"/>
                        <a:buChar char="❖"/>
                      </a:pPr>
                      <a:r>
                        <a:rPr lang="es" sz="1200">
                          <a:latin typeface="Catamaran"/>
                          <a:ea typeface="Catamaran"/>
                          <a:cs typeface="Catamaran"/>
                          <a:sym typeface="Catamaran"/>
                        </a:rPr>
                        <a:t>Smelly trash is an issue almost everywhere</a:t>
                      </a:r>
                      <a:endParaRPr sz="1200">
                        <a:latin typeface="Catamaran"/>
                        <a:ea typeface="Catamaran"/>
                        <a:cs typeface="Catamaran"/>
                        <a:sym typeface="Catamaran"/>
                      </a:endParaRPr>
                    </a:p>
                    <a:p>
                      <a:pPr indent="-304800" lvl="0" marL="457200" rtl="0" algn="l">
                        <a:spcBef>
                          <a:spcPts val="0"/>
                        </a:spcBef>
                        <a:spcAft>
                          <a:spcPts val="0"/>
                        </a:spcAft>
                        <a:buSzPts val="1200"/>
                        <a:buFont typeface="Catamaran"/>
                        <a:buChar char="❖"/>
                      </a:pPr>
                      <a:r>
                        <a:rPr lang="es" sz="1200">
                          <a:latin typeface="Catamaran"/>
                          <a:ea typeface="Catamaran"/>
                          <a:cs typeface="Catamaran"/>
                          <a:sym typeface="Catamaran"/>
                        </a:rPr>
                        <a:t>Our team is passionate about finding an innovative solution.</a:t>
                      </a:r>
                      <a:endParaRPr sz="1200">
                        <a:latin typeface="Catamaran"/>
                        <a:ea typeface="Catamaran"/>
                        <a:cs typeface="Catamaran"/>
                        <a:sym typeface="Catamaran"/>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gradFill>
                      <a:gsLst>
                        <a:gs pos="0">
                          <a:srgbClr val="FDECDB"/>
                        </a:gs>
                        <a:gs pos="100000">
                          <a:srgbClr val="F0A96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WEAKNESSES</a:t>
                      </a:r>
                      <a:endParaRPr sz="1200">
                        <a:latin typeface="Catamaran"/>
                        <a:ea typeface="Catamaran"/>
                        <a:cs typeface="Catamaran"/>
                        <a:sym typeface="Catamaran"/>
                      </a:endParaRPr>
                    </a:p>
                    <a:p>
                      <a:pPr indent="-304800" lvl="0" marL="457200" rtl="0" algn="l">
                        <a:spcBef>
                          <a:spcPts val="0"/>
                        </a:spcBef>
                        <a:spcAft>
                          <a:spcPts val="0"/>
                        </a:spcAft>
                        <a:buSzPts val="1200"/>
                        <a:buFont typeface="Catamaran"/>
                        <a:buChar char="❖"/>
                      </a:pPr>
                      <a:r>
                        <a:rPr lang="es" sz="1200">
                          <a:latin typeface="Catamaran"/>
                          <a:ea typeface="Catamaran"/>
                          <a:cs typeface="Catamaran"/>
                          <a:sym typeface="Catamaran"/>
                        </a:rPr>
                        <a:t>Most people who do not have such smelly trash would not see this product as useful and worth paying money for</a:t>
                      </a:r>
                      <a:endParaRPr sz="1200">
                        <a:latin typeface="Catamaran"/>
                        <a:ea typeface="Catamaran"/>
                        <a:cs typeface="Catamaran"/>
                        <a:sym typeface="Catamaran"/>
                      </a:endParaRPr>
                    </a:p>
                    <a:p>
                      <a:pPr indent="-304800" lvl="0" marL="457200" rtl="0" algn="l">
                        <a:spcBef>
                          <a:spcPts val="0"/>
                        </a:spcBef>
                        <a:spcAft>
                          <a:spcPts val="0"/>
                        </a:spcAft>
                        <a:buSzPts val="1200"/>
                        <a:buFont typeface="Catamaran"/>
                        <a:buChar char="❖"/>
                      </a:pPr>
                      <a:r>
                        <a:rPr lang="es" sz="1200">
                          <a:latin typeface="Catamaran"/>
                          <a:ea typeface="Catamaran"/>
                          <a:cs typeface="Catamaran"/>
                          <a:sym typeface="Catamaran"/>
                        </a:rPr>
                        <a:t>Initially, people may not see that it is a long-term use product</a:t>
                      </a:r>
                      <a:endParaRPr sz="1200">
                        <a:latin typeface="Catamaran"/>
                        <a:ea typeface="Catamaran"/>
                        <a:cs typeface="Catamaran"/>
                        <a:sym typeface="Catamaran"/>
                      </a:endParaRPr>
                    </a:p>
                    <a:p>
                      <a:pPr indent="-304800" lvl="0" marL="457200" rtl="0" algn="l">
                        <a:spcBef>
                          <a:spcPts val="0"/>
                        </a:spcBef>
                        <a:spcAft>
                          <a:spcPts val="0"/>
                        </a:spcAft>
                        <a:buSzPts val="1200"/>
                        <a:buFont typeface="Catamaran"/>
                        <a:buChar char="❖"/>
                      </a:pPr>
                      <a:r>
                        <a:rPr lang="es" sz="1200">
                          <a:latin typeface="Catamaran"/>
                          <a:ea typeface="Catamaran"/>
                          <a:cs typeface="Catamaran"/>
                          <a:sym typeface="Catamaran"/>
                        </a:rPr>
                        <a:t>Our team does not have a chemical engineer on our team.</a:t>
                      </a:r>
                      <a:endParaRPr sz="1200">
                        <a:latin typeface="Catamaran"/>
                        <a:ea typeface="Catamaran"/>
                        <a:cs typeface="Catamaran"/>
                        <a:sym typeface="Catamaran"/>
                      </a:endParaRPr>
                    </a:p>
                  </a:txBody>
                  <a:tcPr marT="91425" marB="91425" marR="91425" marL="91425">
                    <a:lnT cap="flat" cmpd="sng" w="9525">
                      <a:solidFill>
                        <a:srgbClr val="9E9E9E">
                          <a:alpha val="0"/>
                        </a:srgbClr>
                      </a:solidFill>
                      <a:prstDash val="solid"/>
                      <a:round/>
                      <a:headEnd len="sm" w="sm" type="none"/>
                      <a:tailEnd len="sm" w="sm" type="none"/>
                    </a:lnT>
                    <a:gradFill>
                      <a:gsLst>
                        <a:gs pos="0">
                          <a:srgbClr val="DCECD5"/>
                        </a:gs>
                        <a:gs pos="100000">
                          <a:srgbClr val="93BC81"/>
                        </a:gs>
                      </a:gsLst>
                      <a:path path="circle">
                        <a:fillToRect b="50%" l="50%" r="50%" t="50%"/>
                      </a:path>
                      <a:tileRect/>
                    </a:gradFill>
                  </a:tcPr>
                </a:tc>
              </a:tr>
              <a:tr h="1299800">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 sz="1200">
                          <a:latin typeface="Catamaran"/>
                          <a:ea typeface="Catamaran"/>
                          <a:cs typeface="Catamaran"/>
                          <a:sym typeface="Catamaran"/>
                        </a:rPr>
                        <a:t>OPPORTUNITIES</a:t>
                      </a:r>
                      <a:endParaRPr sz="1200">
                        <a:latin typeface="Catamaran"/>
                        <a:ea typeface="Catamaran"/>
                        <a:cs typeface="Catamaran"/>
                        <a:sym typeface="Catamaran"/>
                      </a:endParaRPr>
                    </a:p>
                    <a:p>
                      <a:pPr indent="-304800" lvl="0" marL="457200" rtl="0" algn="l">
                        <a:spcBef>
                          <a:spcPts val="0"/>
                        </a:spcBef>
                        <a:spcAft>
                          <a:spcPts val="0"/>
                        </a:spcAft>
                        <a:buSzPts val="1200"/>
                        <a:buFont typeface="Catamaran"/>
                        <a:buChar char="❖"/>
                      </a:pPr>
                      <a:r>
                        <a:rPr lang="es" sz="1200">
                          <a:latin typeface="Catamaran"/>
                          <a:ea typeface="Catamaran"/>
                          <a:cs typeface="Catamaran"/>
                          <a:sym typeface="Catamaran"/>
                        </a:rPr>
                        <a:t>A product such as this one does not exist on the market as of now, so the competition would be very low.</a:t>
                      </a:r>
                      <a:endParaRPr sz="1200">
                        <a:latin typeface="Catamaran"/>
                        <a:ea typeface="Catamaran"/>
                        <a:cs typeface="Catamaran"/>
                        <a:sym typeface="Catamaran"/>
                      </a:endParaRPr>
                    </a:p>
                    <a:p>
                      <a:pPr indent="-304800" lvl="0" marL="457200" rtl="0" algn="l">
                        <a:spcBef>
                          <a:spcPts val="0"/>
                        </a:spcBef>
                        <a:spcAft>
                          <a:spcPts val="0"/>
                        </a:spcAft>
                        <a:buSzPts val="1200"/>
                        <a:buFont typeface="Catamaran"/>
                        <a:buChar char="❖"/>
                      </a:pPr>
                      <a:r>
                        <a:rPr lang="es" sz="1200">
                          <a:latin typeface="Catamaran"/>
                          <a:ea typeface="Catamaran"/>
                          <a:cs typeface="Catamaran"/>
                          <a:sym typeface="Catamaran"/>
                        </a:rPr>
                        <a:t>Restaurants could use this product.</a:t>
                      </a:r>
                      <a:endParaRPr sz="1200">
                        <a:latin typeface="Catamaran"/>
                        <a:ea typeface="Catamaran"/>
                        <a:cs typeface="Catamaran"/>
                        <a:sym typeface="Catamaran"/>
                      </a:endParaRPr>
                    </a:p>
                  </a:txBody>
                  <a:tcPr marT="91425" marB="91425" marR="91425" marL="91425">
                    <a:lnL cap="flat" cmpd="sng" w="9525">
                      <a:solidFill>
                        <a:srgbClr val="9E9E9E">
                          <a:alpha val="0"/>
                        </a:srgbClr>
                      </a:solidFill>
                      <a:prstDash val="solid"/>
                      <a:round/>
                      <a:headEnd len="sm" w="sm" type="none"/>
                      <a:tailEnd len="sm" w="sm" type="none"/>
                    </a:lnL>
                    <a:gradFill>
                      <a:gsLst>
                        <a:gs pos="0">
                          <a:srgbClr val="DFE9FB"/>
                        </a:gs>
                        <a:gs pos="100000">
                          <a:srgbClr val="6E9BE7"/>
                        </a:gs>
                      </a:gsLst>
                      <a:path path="circle">
                        <a:fillToRect b="50%" l="50%" r="50%" t="50%"/>
                      </a:path>
                      <a:tileRect/>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THREATS</a:t>
                      </a:r>
                      <a:endParaRPr sz="1200">
                        <a:latin typeface="Catamaran"/>
                        <a:ea typeface="Catamaran"/>
                        <a:cs typeface="Catamaran"/>
                        <a:sym typeface="Catamaran"/>
                      </a:endParaRPr>
                    </a:p>
                    <a:p>
                      <a:pPr indent="-304800" lvl="0" marL="457200" rtl="0" algn="l">
                        <a:spcBef>
                          <a:spcPts val="0"/>
                        </a:spcBef>
                        <a:spcAft>
                          <a:spcPts val="0"/>
                        </a:spcAft>
                        <a:buSzPts val="1200"/>
                        <a:buFont typeface="Catamaran"/>
                        <a:buChar char="❖"/>
                      </a:pPr>
                      <a:r>
                        <a:rPr lang="es" sz="1200">
                          <a:latin typeface="Catamaran"/>
                          <a:ea typeface="Catamaran"/>
                          <a:cs typeface="Catamaran"/>
                          <a:sym typeface="Catamaran"/>
                        </a:rPr>
                        <a:t>Selling globally means that it would be subject to the status of the economy</a:t>
                      </a:r>
                      <a:endParaRPr sz="1200">
                        <a:latin typeface="Catamaran"/>
                        <a:ea typeface="Catamaran"/>
                        <a:cs typeface="Catamaran"/>
                        <a:sym typeface="Catamaran"/>
                      </a:endParaRPr>
                    </a:p>
                    <a:p>
                      <a:pPr indent="-304800" lvl="0" marL="457200" rtl="0" algn="l">
                        <a:spcBef>
                          <a:spcPts val="0"/>
                        </a:spcBef>
                        <a:spcAft>
                          <a:spcPts val="0"/>
                        </a:spcAft>
                        <a:buSzPts val="1200"/>
                        <a:buFont typeface="Catamaran"/>
                        <a:buChar char="❖"/>
                      </a:pPr>
                      <a:r>
                        <a:rPr lang="es" sz="1200">
                          <a:latin typeface="Catamaran"/>
                          <a:ea typeface="Catamaran"/>
                          <a:cs typeface="Catamaran"/>
                          <a:sym typeface="Catamaran"/>
                        </a:rPr>
                        <a:t>Not a typical product that homeowners are accustomed to buying</a:t>
                      </a:r>
                      <a:endParaRPr sz="1200">
                        <a:latin typeface="Catamaran"/>
                        <a:ea typeface="Catamaran"/>
                        <a:cs typeface="Catamaran"/>
                        <a:sym typeface="Catamaran"/>
                      </a:endParaRPr>
                    </a:p>
                  </a:txBody>
                  <a:tcPr marT="91425" marB="91425" marR="91425" marL="91425">
                    <a:gradFill>
                      <a:gsLst>
                        <a:gs pos="0">
                          <a:srgbClr val="DBD4EB"/>
                        </a:gs>
                        <a:gs pos="100000">
                          <a:srgbClr val="9180BB"/>
                        </a:gs>
                      </a:gsLst>
                      <a:path path="circle">
                        <a:fillToRect b="50%" l="50%" r="50%" t="50%"/>
                      </a:path>
                      <a:tileRect/>
                    </a:gradFill>
                  </a:tcPr>
                </a:tc>
              </a:tr>
            </a:tbl>
          </a:graphicData>
        </a:graphic>
      </p:graphicFrame>
      <p:sp>
        <p:nvSpPr>
          <p:cNvPr id="866" name="Google Shape;866;p87"/>
          <p:cNvSpPr txBox="1"/>
          <p:nvPr/>
        </p:nvSpPr>
        <p:spPr>
          <a:xfrm rot="-5400000">
            <a:off x="228075" y="835300"/>
            <a:ext cx="1717800" cy="9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a:ea typeface="Catamaran"/>
                <a:cs typeface="Catamaran"/>
                <a:sym typeface="Catamaran"/>
              </a:rPr>
              <a:t>Internal</a:t>
            </a:r>
            <a:endParaRPr>
              <a:latin typeface="Catamaran"/>
              <a:ea typeface="Catamaran"/>
              <a:cs typeface="Catamaran"/>
              <a:sym typeface="Catamaran"/>
            </a:endParaRPr>
          </a:p>
        </p:txBody>
      </p:sp>
      <p:sp>
        <p:nvSpPr>
          <p:cNvPr id="867" name="Google Shape;867;p87"/>
          <p:cNvSpPr txBox="1"/>
          <p:nvPr/>
        </p:nvSpPr>
        <p:spPr>
          <a:xfrm rot="-5400000">
            <a:off x="228075" y="2740300"/>
            <a:ext cx="1717800" cy="9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a:ea typeface="Catamaran"/>
                <a:cs typeface="Catamaran"/>
                <a:sym typeface="Catamaran"/>
              </a:rPr>
              <a:t>External</a:t>
            </a:r>
            <a:endParaRPr>
              <a:latin typeface="Catamaran"/>
              <a:ea typeface="Catamaran"/>
              <a:cs typeface="Catamaran"/>
              <a:sym typeface="Catamaran"/>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p88"/>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8"/>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PESTLE ANALYSIS</a:t>
            </a:r>
            <a:endParaRPr/>
          </a:p>
        </p:txBody>
      </p:sp>
      <p:sp>
        <p:nvSpPr>
          <p:cNvPr id="874" name="Google Shape;874;p88"/>
          <p:cNvSpPr txBox="1"/>
          <p:nvPr>
            <p:ph idx="4294967295" type="subTitle"/>
          </p:nvPr>
        </p:nvSpPr>
        <p:spPr>
          <a:xfrm flipH="1">
            <a:off x="1024950" y="616200"/>
            <a:ext cx="6309300" cy="4024200"/>
          </a:xfrm>
          <a:prstGeom prst="rect">
            <a:avLst/>
          </a:prstGeom>
          <a:solidFill>
            <a:srgbClr val="FFFFFF"/>
          </a:solidFill>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Font typeface="Catamaran"/>
              <a:buChar char="❖"/>
            </a:pPr>
            <a:r>
              <a:rPr b="1" lang="es">
                <a:latin typeface="Catamaran"/>
                <a:ea typeface="Catamaran"/>
                <a:cs typeface="Catamaran"/>
                <a:sym typeface="Catamaran"/>
              </a:rPr>
              <a:t>POLITICAL</a:t>
            </a:r>
            <a:endParaRPr b="1">
              <a:latin typeface="Catamaran"/>
              <a:ea typeface="Catamaran"/>
              <a:cs typeface="Catamaran"/>
              <a:sym typeface="Catamaran"/>
            </a:endParaRPr>
          </a:p>
          <a:p>
            <a:pPr indent="-304800" lvl="1" marL="914400" rtl="0" algn="l">
              <a:lnSpc>
                <a:spcPct val="115000"/>
              </a:lnSpc>
              <a:spcBef>
                <a:spcPts val="0"/>
              </a:spcBef>
              <a:spcAft>
                <a:spcPts val="0"/>
              </a:spcAft>
              <a:buSzPts val="1200"/>
              <a:buChar char="➢"/>
            </a:pPr>
            <a:r>
              <a:rPr lang="es"/>
              <a:t>Getting approval from health officials in government</a:t>
            </a:r>
            <a:endParaRPr/>
          </a:p>
          <a:p>
            <a:pPr indent="-304800" lvl="1" marL="914400" rtl="0" algn="l">
              <a:lnSpc>
                <a:spcPct val="115000"/>
              </a:lnSpc>
              <a:spcBef>
                <a:spcPts val="0"/>
              </a:spcBef>
              <a:spcAft>
                <a:spcPts val="0"/>
              </a:spcAft>
              <a:buSzPts val="1200"/>
              <a:buChar char="➢"/>
            </a:pPr>
            <a:r>
              <a:rPr lang="es"/>
              <a:t>Making sure there are no health safety regulations that prohibit such a product</a:t>
            </a:r>
            <a:endParaRPr/>
          </a:p>
          <a:p>
            <a:pPr indent="-304800" lvl="0" marL="457200" rtl="0" algn="l">
              <a:lnSpc>
                <a:spcPct val="115000"/>
              </a:lnSpc>
              <a:spcBef>
                <a:spcPts val="0"/>
              </a:spcBef>
              <a:spcAft>
                <a:spcPts val="0"/>
              </a:spcAft>
              <a:buSzPts val="1200"/>
              <a:buFont typeface="Catamaran"/>
              <a:buChar char="❖"/>
            </a:pPr>
            <a:r>
              <a:rPr b="1" lang="es">
                <a:latin typeface="Catamaran"/>
                <a:ea typeface="Catamaran"/>
                <a:cs typeface="Catamaran"/>
                <a:sym typeface="Catamaran"/>
              </a:rPr>
              <a:t>ECONOMIC</a:t>
            </a:r>
            <a:endParaRPr b="1">
              <a:latin typeface="Catamaran"/>
              <a:ea typeface="Catamaran"/>
              <a:cs typeface="Catamaran"/>
              <a:sym typeface="Catamaran"/>
            </a:endParaRPr>
          </a:p>
          <a:p>
            <a:pPr indent="-304800" lvl="1" marL="914400" rtl="0" algn="l">
              <a:lnSpc>
                <a:spcPct val="115000"/>
              </a:lnSpc>
              <a:spcBef>
                <a:spcPts val="0"/>
              </a:spcBef>
              <a:spcAft>
                <a:spcPts val="0"/>
              </a:spcAft>
              <a:buSzPts val="1200"/>
              <a:buChar char="➢"/>
            </a:pPr>
            <a:r>
              <a:rPr lang="es"/>
              <a:t>As this would not be considered a truly “necessary product” for most people, people may not spend money on it if the economy is not doing well.</a:t>
            </a:r>
            <a:endParaRPr/>
          </a:p>
          <a:p>
            <a:pPr indent="-304800" lvl="1" marL="914400" rtl="0" algn="l">
              <a:lnSpc>
                <a:spcPct val="115000"/>
              </a:lnSpc>
              <a:spcBef>
                <a:spcPts val="0"/>
              </a:spcBef>
              <a:spcAft>
                <a:spcPts val="0"/>
              </a:spcAft>
              <a:buSzPts val="1200"/>
              <a:buChar char="➢"/>
            </a:pPr>
            <a:r>
              <a:rPr lang="es"/>
              <a:t>If there is a recession, the profit from such a product would decrease dramatically.</a:t>
            </a:r>
            <a:endParaRPr/>
          </a:p>
          <a:p>
            <a:pPr indent="-304800" lvl="0" marL="457200" rtl="0" algn="l">
              <a:lnSpc>
                <a:spcPct val="115000"/>
              </a:lnSpc>
              <a:spcBef>
                <a:spcPts val="0"/>
              </a:spcBef>
              <a:spcAft>
                <a:spcPts val="0"/>
              </a:spcAft>
              <a:buSzPts val="1200"/>
              <a:buFont typeface="Catamaran"/>
              <a:buChar char="❖"/>
            </a:pPr>
            <a:r>
              <a:rPr b="1" lang="es">
                <a:latin typeface="Catamaran"/>
                <a:ea typeface="Catamaran"/>
                <a:cs typeface="Catamaran"/>
                <a:sym typeface="Catamaran"/>
              </a:rPr>
              <a:t>SOCIAL</a:t>
            </a:r>
            <a:endParaRPr b="1">
              <a:latin typeface="Catamaran"/>
              <a:ea typeface="Catamaran"/>
              <a:cs typeface="Catamaran"/>
              <a:sym typeface="Catamaran"/>
            </a:endParaRPr>
          </a:p>
          <a:p>
            <a:pPr indent="-304800" lvl="1" marL="914400" rtl="0" algn="l">
              <a:lnSpc>
                <a:spcPct val="115000"/>
              </a:lnSpc>
              <a:spcBef>
                <a:spcPts val="0"/>
              </a:spcBef>
              <a:spcAft>
                <a:spcPts val="0"/>
              </a:spcAft>
              <a:buSzPts val="1200"/>
              <a:buChar char="➢"/>
            </a:pPr>
            <a:r>
              <a:rPr lang="es"/>
              <a:t>People may not believe that they should have to spend money on their trash.</a:t>
            </a:r>
            <a:endParaRPr/>
          </a:p>
          <a:p>
            <a:pPr indent="-304800" lvl="1" marL="914400" rtl="0" algn="l">
              <a:lnSpc>
                <a:spcPct val="115000"/>
              </a:lnSpc>
              <a:spcBef>
                <a:spcPts val="0"/>
              </a:spcBef>
              <a:spcAft>
                <a:spcPts val="0"/>
              </a:spcAft>
              <a:buSzPts val="1200"/>
              <a:buChar char="➢"/>
            </a:pPr>
            <a:r>
              <a:rPr lang="es"/>
              <a:t>If their friends are not using it, they will also not use it.</a:t>
            </a:r>
            <a:endParaRPr/>
          </a:p>
          <a:p>
            <a:pPr indent="-304800" lvl="0" marL="457200" rtl="0" algn="l">
              <a:lnSpc>
                <a:spcPct val="115000"/>
              </a:lnSpc>
              <a:spcBef>
                <a:spcPts val="0"/>
              </a:spcBef>
              <a:spcAft>
                <a:spcPts val="0"/>
              </a:spcAft>
              <a:buSzPts val="1200"/>
              <a:buFont typeface="Catamaran"/>
              <a:buChar char="❖"/>
            </a:pPr>
            <a:r>
              <a:rPr b="1" lang="es">
                <a:latin typeface="Catamaran"/>
                <a:ea typeface="Catamaran"/>
                <a:cs typeface="Catamaran"/>
                <a:sym typeface="Catamaran"/>
              </a:rPr>
              <a:t>TECHNOLOGICAL</a:t>
            </a:r>
            <a:endParaRPr b="1">
              <a:latin typeface="Catamaran"/>
              <a:ea typeface="Catamaran"/>
              <a:cs typeface="Catamaran"/>
              <a:sym typeface="Catamaran"/>
            </a:endParaRPr>
          </a:p>
          <a:p>
            <a:pPr indent="-304800" lvl="1" marL="914400" rtl="0" algn="l">
              <a:lnSpc>
                <a:spcPct val="115000"/>
              </a:lnSpc>
              <a:spcBef>
                <a:spcPts val="0"/>
              </a:spcBef>
              <a:spcAft>
                <a:spcPts val="0"/>
              </a:spcAft>
              <a:buSzPts val="1200"/>
              <a:buChar char="➢"/>
            </a:pPr>
            <a:r>
              <a:rPr lang="es"/>
              <a:t>In the process of creating this product, we will have to come up with a chemical composition for the spray that suits our needs of eradicating the stench and being a disinfectant.</a:t>
            </a:r>
            <a:endParaRPr/>
          </a:p>
          <a:p>
            <a:pPr indent="-304800" lvl="0" marL="457200" rtl="0" algn="l">
              <a:lnSpc>
                <a:spcPct val="115000"/>
              </a:lnSpc>
              <a:spcBef>
                <a:spcPts val="0"/>
              </a:spcBef>
              <a:spcAft>
                <a:spcPts val="0"/>
              </a:spcAft>
              <a:buSzPts val="1200"/>
              <a:buFont typeface="Catamaran"/>
              <a:buChar char="❖"/>
            </a:pPr>
            <a:r>
              <a:rPr b="1" lang="es">
                <a:latin typeface="Catamaran"/>
                <a:ea typeface="Catamaran"/>
                <a:cs typeface="Catamaran"/>
                <a:sym typeface="Catamaran"/>
              </a:rPr>
              <a:t>ENVIRONMENTAL</a:t>
            </a:r>
            <a:endParaRPr b="1">
              <a:latin typeface="Catamaran"/>
              <a:ea typeface="Catamaran"/>
              <a:cs typeface="Catamaran"/>
              <a:sym typeface="Catamaran"/>
            </a:endParaRPr>
          </a:p>
          <a:p>
            <a:pPr indent="-304800" lvl="1" marL="914400" rtl="0" algn="l">
              <a:lnSpc>
                <a:spcPct val="115000"/>
              </a:lnSpc>
              <a:spcBef>
                <a:spcPts val="0"/>
              </a:spcBef>
              <a:spcAft>
                <a:spcPts val="0"/>
              </a:spcAft>
              <a:buSzPts val="1200"/>
              <a:buChar char="➢"/>
            </a:pPr>
            <a:r>
              <a:rPr lang="es"/>
              <a:t>As our consumers are likely to be environmentally conscious, we hope to have a non-toxic formula for the spray and make the actual canister reusable and recyclable.</a:t>
            </a:r>
            <a:endParaRPr/>
          </a:p>
          <a:p>
            <a:pPr indent="-304800" lvl="0" marL="457200" rtl="0" algn="l">
              <a:lnSpc>
                <a:spcPct val="115000"/>
              </a:lnSpc>
              <a:spcBef>
                <a:spcPts val="0"/>
              </a:spcBef>
              <a:spcAft>
                <a:spcPts val="0"/>
              </a:spcAft>
              <a:buSzPts val="1200"/>
              <a:buFont typeface="Catamaran"/>
              <a:buChar char="❖"/>
            </a:pPr>
            <a:r>
              <a:rPr b="1" lang="es">
                <a:latin typeface="Catamaran"/>
                <a:ea typeface="Catamaran"/>
                <a:cs typeface="Catamaran"/>
                <a:sym typeface="Catamaran"/>
              </a:rPr>
              <a:t>LEGAL</a:t>
            </a:r>
            <a:endParaRPr b="1">
              <a:latin typeface="Catamaran"/>
              <a:ea typeface="Catamaran"/>
              <a:cs typeface="Catamaran"/>
              <a:sym typeface="Catamaran"/>
            </a:endParaRPr>
          </a:p>
          <a:p>
            <a:pPr indent="-304800" lvl="1" marL="914400" rtl="0" algn="l">
              <a:lnSpc>
                <a:spcPct val="115000"/>
              </a:lnSpc>
              <a:spcBef>
                <a:spcPts val="0"/>
              </a:spcBef>
              <a:spcAft>
                <a:spcPts val="0"/>
              </a:spcAft>
              <a:buSzPts val="1200"/>
              <a:buChar char="➢"/>
            </a:pPr>
            <a:r>
              <a:rPr lang="es"/>
              <a:t>Health laws will affect if we are able to put this product into the market.</a:t>
            </a:r>
            <a:endParaRPr/>
          </a:p>
          <a:p>
            <a:pPr indent="-304800" lvl="1" marL="914400" rtl="0" algn="l">
              <a:lnSpc>
                <a:spcPct val="115000"/>
              </a:lnSpc>
              <a:spcBef>
                <a:spcPts val="0"/>
              </a:spcBef>
              <a:spcAft>
                <a:spcPts val="0"/>
              </a:spcAft>
              <a:buSzPts val="1200"/>
              <a:buChar char="➢"/>
            </a:pPr>
            <a:r>
              <a:rPr lang="es"/>
              <a:t>If the spray causes an allergic reaction in the user, or harms them in any sort of way, they will sue the company.</a:t>
            </a:r>
            <a:endParaRPr/>
          </a:p>
        </p:txBody>
      </p:sp>
      <p:sp>
        <p:nvSpPr>
          <p:cNvPr id="875" name="Google Shape;875;p88"/>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89"/>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INITIAL SAFETY ASSESSMENT</a:t>
            </a:r>
            <a:endParaRPr/>
          </a:p>
        </p:txBody>
      </p:sp>
      <p:sp>
        <p:nvSpPr>
          <p:cNvPr id="882" name="Google Shape;882;p89"/>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9"/>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9"/>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885" name="Google Shape;885;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aphicFrame>
        <p:nvGraphicFramePr>
          <p:cNvPr id="886" name="Google Shape;886;p89"/>
          <p:cNvGraphicFramePr/>
          <p:nvPr/>
        </p:nvGraphicFramePr>
        <p:xfrm>
          <a:off x="409550" y="433350"/>
          <a:ext cx="3000000" cy="3000000"/>
        </p:xfrm>
        <a:graphic>
          <a:graphicData uri="http://schemas.openxmlformats.org/drawingml/2006/table">
            <a:tbl>
              <a:tblPr>
                <a:noFill/>
                <a:tableStyleId>{1851FCB1-DD67-4C8A-8CEB-C0DAA81271DC}</a:tableStyleId>
              </a:tblPr>
              <a:tblGrid>
                <a:gridCol w="514225"/>
                <a:gridCol w="1039375"/>
                <a:gridCol w="2294650"/>
                <a:gridCol w="1526325"/>
                <a:gridCol w="1866925"/>
              </a:tblGrid>
              <a:tr h="565250">
                <a:tc>
                  <a:txBody>
                    <a:bodyPr/>
                    <a:lstStyle/>
                    <a:p>
                      <a:pPr indent="0" lvl="0" marL="0" rtl="0" algn="l">
                        <a:spcBef>
                          <a:spcPts val="0"/>
                        </a:spcBef>
                        <a:spcAft>
                          <a:spcPts val="0"/>
                        </a:spcAft>
                        <a:buNone/>
                      </a:pPr>
                      <a:r>
                        <a:rPr lang="es">
                          <a:solidFill>
                            <a:srgbClr val="FFFFFF"/>
                          </a:solidFill>
                          <a:latin typeface="Catamaran"/>
                          <a:ea typeface="Catamaran"/>
                          <a:cs typeface="Catamaran"/>
                          <a:sym typeface="Catamaran"/>
                        </a:rPr>
                        <a:t>No.</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c>
                  <a:txBody>
                    <a:bodyPr/>
                    <a:lstStyle/>
                    <a:p>
                      <a:pPr indent="0" lvl="0" marL="0" rtl="0" algn="l">
                        <a:spcBef>
                          <a:spcPts val="0"/>
                        </a:spcBef>
                        <a:spcAft>
                          <a:spcPts val="0"/>
                        </a:spcAft>
                        <a:buNone/>
                      </a:pPr>
                      <a:r>
                        <a:rPr lang="es">
                          <a:solidFill>
                            <a:srgbClr val="FFFFFF"/>
                          </a:solidFill>
                          <a:latin typeface="Catamaran"/>
                          <a:ea typeface="Catamaran"/>
                          <a:cs typeface="Catamaran"/>
                          <a:sym typeface="Catamaran"/>
                        </a:rPr>
                        <a:t>System Item</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c>
                  <a:txBody>
                    <a:bodyPr/>
                    <a:lstStyle/>
                    <a:p>
                      <a:pPr indent="0" lvl="0" marL="0" rtl="0" algn="l">
                        <a:spcBef>
                          <a:spcPts val="0"/>
                        </a:spcBef>
                        <a:spcAft>
                          <a:spcPts val="0"/>
                        </a:spcAft>
                        <a:buNone/>
                      </a:pPr>
                      <a:r>
                        <a:rPr lang="es">
                          <a:solidFill>
                            <a:srgbClr val="FFFFFF"/>
                          </a:solidFill>
                          <a:latin typeface="Catamaran"/>
                          <a:ea typeface="Catamaran"/>
                          <a:cs typeface="Catamaran"/>
                          <a:sym typeface="Catamaran"/>
                        </a:rPr>
                        <a:t>Hazard</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c>
                  <a:txBody>
                    <a:bodyPr/>
                    <a:lstStyle/>
                    <a:p>
                      <a:pPr indent="0" lvl="0" marL="0" rtl="0" algn="l">
                        <a:spcBef>
                          <a:spcPts val="0"/>
                        </a:spcBef>
                        <a:spcAft>
                          <a:spcPts val="0"/>
                        </a:spcAft>
                        <a:buNone/>
                      </a:pPr>
                      <a:r>
                        <a:rPr lang="es">
                          <a:solidFill>
                            <a:srgbClr val="FFFFFF"/>
                          </a:solidFill>
                          <a:latin typeface="Catamaran"/>
                          <a:ea typeface="Catamaran"/>
                          <a:cs typeface="Catamaran"/>
                          <a:sym typeface="Catamaran"/>
                        </a:rPr>
                        <a:t>Hazard Effects</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c>
                  <a:txBody>
                    <a:bodyPr/>
                    <a:lstStyle/>
                    <a:p>
                      <a:pPr indent="0" lvl="0" marL="0" rtl="0" algn="l">
                        <a:spcBef>
                          <a:spcPts val="0"/>
                        </a:spcBef>
                        <a:spcAft>
                          <a:spcPts val="0"/>
                        </a:spcAft>
                        <a:buNone/>
                      </a:pPr>
                      <a:r>
                        <a:rPr lang="es">
                          <a:solidFill>
                            <a:srgbClr val="FFFFFF"/>
                          </a:solidFill>
                          <a:latin typeface="Catamaran"/>
                          <a:ea typeface="Catamaran"/>
                          <a:cs typeface="Catamaran"/>
                          <a:sym typeface="Catamaran"/>
                        </a:rPr>
                        <a:t>Comments</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r>
              <a:tr h="1197525">
                <a:tc>
                  <a:txBody>
                    <a:bodyPr/>
                    <a:lstStyle/>
                    <a:p>
                      <a:pPr indent="0" lvl="0" marL="0" rtl="0" algn="ctr">
                        <a:spcBef>
                          <a:spcPts val="0"/>
                        </a:spcBef>
                        <a:spcAft>
                          <a:spcPts val="0"/>
                        </a:spcAft>
                        <a:buNone/>
                      </a:pPr>
                      <a:r>
                        <a:rPr lang="es" sz="1200">
                          <a:latin typeface="Catamaran"/>
                          <a:ea typeface="Catamaran"/>
                          <a:cs typeface="Catamaran"/>
                          <a:sym typeface="Catamaran"/>
                        </a:rPr>
                        <a:t>1</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sz="1200">
                          <a:latin typeface="Catamaran"/>
                          <a:ea typeface="Catamaran"/>
                          <a:cs typeface="Catamaran"/>
                          <a:sym typeface="Catamaran"/>
                        </a:rPr>
                        <a:t>Canister</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The canister may corrode, leaking out all of the contents. If exposed to high temperatures, pressure can build up inside canister, causing it to explode.</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This may burn or cause damage to the hands and face of the user.</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Canister should be securely built and pressure resistant.</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r>
              <a:tr h="1107650">
                <a:tc>
                  <a:txBody>
                    <a:bodyPr/>
                    <a:lstStyle/>
                    <a:p>
                      <a:pPr indent="0" lvl="0" marL="0" rtl="0" algn="ctr">
                        <a:spcBef>
                          <a:spcPts val="0"/>
                        </a:spcBef>
                        <a:spcAft>
                          <a:spcPts val="0"/>
                        </a:spcAft>
                        <a:buNone/>
                      </a:pPr>
                      <a:r>
                        <a:rPr lang="es" sz="1200">
                          <a:latin typeface="Catamaran"/>
                          <a:ea typeface="Catamaran"/>
                          <a:cs typeface="Catamaran"/>
                          <a:sym typeface="Catamaran"/>
                        </a:rPr>
                        <a:t>2</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sz="1200">
                          <a:latin typeface="Catamaran"/>
                          <a:ea typeface="Catamaran"/>
                          <a:cs typeface="Catamaran"/>
                          <a:sym typeface="Catamaran"/>
                        </a:rPr>
                        <a:t>Solution</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The solution may be ingested, or exposed to eyes and face</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User may experience vomiting, rash, and eye damage.</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Put a label to show the risk of consuming the product, and steps taken if exposed to the solution.</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r>
              <a:tr h="1352350">
                <a:tc>
                  <a:txBody>
                    <a:bodyPr/>
                    <a:lstStyle/>
                    <a:p>
                      <a:pPr indent="0" lvl="0" marL="0" rtl="0" algn="ctr">
                        <a:spcBef>
                          <a:spcPts val="0"/>
                        </a:spcBef>
                        <a:spcAft>
                          <a:spcPts val="0"/>
                        </a:spcAft>
                        <a:buNone/>
                      </a:pPr>
                      <a:r>
                        <a:rPr lang="es" sz="1200">
                          <a:latin typeface="Catamaran"/>
                          <a:ea typeface="Catamaran"/>
                          <a:cs typeface="Catamaran"/>
                          <a:sym typeface="Catamaran"/>
                        </a:rPr>
                        <a:t>3</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sz="1200">
                          <a:latin typeface="Catamaran"/>
                          <a:ea typeface="Catamaran"/>
                          <a:cs typeface="Catamaran"/>
                          <a:sym typeface="Catamaran"/>
                        </a:rPr>
                        <a:t>Smell Detector Mechanism</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If the user forgets to turn the device off when removing from the trash can, detector may pick up odors causing it to spray near the user</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Can cause damage to eyes, vomiting if ingested.</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Have an on/off button that can be turned on only after put in trash can.</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Google Shape;891;p90"/>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90"/>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INITIAL SAFETY ASSESSMENT</a:t>
            </a:r>
            <a:endParaRPr/>
          </a:p>
        </p:txBody>
      </p:sp>
      <p:sp>
        <p:nvSpPr>
          <p:cNvPr id="893" name="Google Shape;893;p90"/>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aphicFrame>
        <p:nvGraphicFramePr>
          <p:cNvPr id="895" name="Google Shape;895;p90"/>
          <p:cNvGraphicFramePr/>
          <p:nvPr/>
        </p:nvGraphicFramePr>
        <p:xfrm>
          <a:off x="794300" y="1043475"/>
          <a:ext cx="3000000" cy="3000000"/>
        </p:xfrm>
        <a:graphic>
          <a:graphicData uri="http://schemas.openxmlformats.org/drawingml/2006/table">
            <a:tbl>
              <a:tblPr>
                <a:noFill/>
                <a:tableStyleId>{1851FCB1-DD67-4C8A-8CEB-C0DAA81271DC}</a:tableStyleId>
              </a:tblPr>
              <a:tblGrid>
                <a:gridCol w="465350"/>
                <a:gridCol w="1193525"/>
                <a:gridCol w="2071975"/>
                <a:gridCol w="1262875"/>
                <a:gridCol w="1494025"/>
              </a:tblGrid>
              <a:tr h="381000">
                <a:tc>
                  <a:txBody>
                    <a:bodyPr/>
                    <a:lstStyle/>
                    <a:p>
                      <a:pPr indent="0" lvl="0" marL="0" rtl="0" algn="l">
                        <a:spcBef>
                          <a:spcPts val="0"/>
                        </a:spcBef>
                        <a:spcAft>
                          <a:spcPts val="0"/>
                        </a:spcAft>
                        <a:buNone/>
                      </a:pPr>
                      <a:r>
                        <a:rPr lang="es">
                          <a:solidFill>
                            <a:srgbClr val="FFFFFF"/>
                          </a:solidFill>
                          <a:latin typeface="Catamaran"/>
                          <a:ea typeface="Catamaran"/>
                          <a:cs typeface="Catamaran"/>
                          <a:sym typeface="Catamaran"/>
                        </a:rPr>
                        <a:t>No.</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c>
                  <a:txBody>
                    <a:bodyPr/>
                    <a:lstStyle/>
                    <a:p>
                      <a:pPr indent="0" lvl="0" marL="0" rtl="0" algn="l">
                        <a:spcBef>
                          <a:spcPts val="0"/>
                        </a:spcBef>
                        <a:spcAft>
                          <a:spcPts val="0"/>
                        </a:spcAft>
                        <a:buNone/>
                      </a:pPr>
                      <a:r>
                        <a:rPr lang="es">
                          <a:solidFill>
                            <a:srgbClr val="FFFFFF"/>
                          </a:solidFill>
                          <a:latin typeface="Catamaran"/>
                          <a:ea typeface="Catamaran"/>
                          <a:cs typeface="Catamaran"/>
                          <a:sym typeface="Catamaran"/>
                        </a:rPr>
                        <a:t>System Item</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c>
                  <a:txBody>
                    <a:bodyPr/>
                    <a:lstStyle/>
                    <a:p>
                      <a:pPr indent="0" lvl="0" marL="0" rtl="0" algn="l">
                        <a:spcBef>
                          <a:spcPts val="0"/>
                        </a:spcBef>
                        <a:spcAft>
                          <a:spcPts val="0"/>
                        </a:spcAft>
                        <a:buNone/>
                      </a:pPr>
                      <a:r>
                        <a:rPr lang="es">
                          <a:solidFill>
                            <a:srgbClr val="FFFFFF"/>
                          </a:solidFill>
                          <a:latin typeface="Catamaran"/>
                          <a:ea typeface="Catamaran"/>
                          <a:cs typeface="Catamaran"/>
                          <a:sym typeface="Catamaran"/>
                        </a:rPr>
                        <a:t>Hazard</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c>
                  <a:txBody>
                    <a:bodyPr/>
                    <a:lstStyle/>
                    <a:p>
                      <a:pPr indent="0" lvl="0" marL="0" rtl="0" algn="l">
                        <a:spcBef>
                          <a:spcPts val="0"/>
                        </a:spcBef>
                        <a:spcAft>
                          <a:spcPts val="0"/>
                        </a:spcAft>
                        <a:buNone/>
                      </a:pPr>
                      <a:r>
                        <a:rPr lang="es">
                          <a:solidFill>
                            <a:srgbClr val="FFFFFF"/>
                          </a:solidFill>
                          <a:latin typeface="Catamaran"/>
                          <a:ea typeface="Catamaran"/>
                          <a:cs typeface="Catamaran"/>
                          <a:sym typeface="Catamaran"/>
                        </a:rPr>
                        <a:t>Hazard Effects</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c>
                  <a:txBody>
                    <a:bodyPr/>
                    <a:lstStyle/>
                    <a:p>
                      <a:pPr indent="0" lvl="0" marL="0" rtl="0" algn="l">
                        <a:spcBef>
                          <a:spcPts val="0"/>
                        </a:spcBef>
                        <a:spcAft>
                          <a:spcPts val="0"/>
                        </a:spcAft>
                        <a:buNone/>
                      </a:pPr>
                      <a:r>
                        <a:rPr lang="es">
                          <a:solidFill>
                            <a:srgbClr val="FFFFFF"/>
                          </a:solidFill>
                          <a:latin typeface="Catamaran"/>
                          <a:ea typeface="Catamaran"/>
                          <a:cs typeface="Catamaran"/>
                          <a:sym typeface="Catamaran"/>
                        </a:rPr>
                        <a:t>Comments</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r>
              <a:tr h="381000">
                <a:tc>
                  <a:txBody>
                    <a:bodyPr/>
                    <a:lstStyle/>
                    <a:p>
                      <a:pPr indent="0" lvl="0" marL="0" rtl="0" algn="l">
                        <a:spcBef>
                          <a:spcPts val="0"/>
                        </a:spcBef>
                        <a:spcAft>
                          <a:spcPts val="0"/>
                        </a:spcAft>
                        <a:buNone/>
                      </a:pPr>
                      <a:r>
                        <a:rPr lang="es" sz="1200">
                          <a:latin typeface="Catamaran"/>
                          <a:ea typeface="Catamaran"/>
                          <a:cs typeface="Catamaran"/>
                          <a:sym typeface="Catamaran"/>
                        </a:rPr>
                        <a:t>4</a:t>
                      </a:r>
                      <a:endParaRPr sz="12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sz="1200">
                          <a:latin typeface="Catamaran"/>
                          <a:ea typeface="Catamaran"/>
                          <a:cs typeface="Catamaran"/>
                          <a:sym typeface="Catamaran"/>
                        </a:rPr>
                        <a:t>Electrical Wiring and Battery</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The electrical components may malfunction and cause a fire.</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May burn the user and surrounding environment. </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Make the device weather resistant, imply </a:t>
                      </a:r>
                      <a:r>
                        <a:rPr lang="es" sz="1200">
                          <a:latin typeface="Catamaran"/>
                          <a:ea typeface="Catamaran"/>
                          <a:cs typeface="Catamaran"/>
                          <a:sym typeface="Catamaran"/>
                        </a:rPr>
                        <a:t>safety</a:t>
                      </a:r>
                      <a:r>
                        <a:rPr lang="es" sz="1200">
                          <a:latin typeface="Catamaran"/>
                          <a:ea typeface="Catamaran"/>
                          <a:cs typeface="Catamaran"/>
                          <a:sym typeface="Catamaran"/>
                        </a:rPr>
                        <a:t> features.</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r>
              <a:tr h="381000">
                <a:tc>
                  <a:txBody>
                    <a:bodyPr/>
                    <a:lstStyle/>
                    <a:p>
                      <a:pPr indent="0" lvl="0" marL="0" rtl="0" algn="l">
                        <a:spcBef>
                          <a:spcPts val="0"/>
                        </a:spcBef>
                        <a:spcAft>
                          <a:spcPts val="0"/>
                        </a:spcAft>
                        <a:buNone/>
                      </a:pPr>
                      <a:r>
                        <a:rPr lang="es" sz="1200">
                          <a:latin typeface="Catamaran"/>
                          <a:ea typeface="Catamaran"/>
                          <a:cs typeface="Catamaran"/>
                          <a:sym typeface="Catamaran"/>
                        </a:rPr>
                        <a:t>5</a:t>
                      </a:r>
                      <a:endParaRPr sz="1200">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ctr">
                        <a:spcBef>
                          <a:spcPts val="0"/>
                        </a:spcBef>
                        <a:spcAft>
                          <a:spcPts val="0"/>
                        </a:spcAft>
                        <a:buNone/>
                      </a:pPr>
                      <a:r>
                        <a:rPr lang="es" sz="1200">
                          <a:latin typeface="Catamaran"/>
                          <a:ea typeface="Catamaran"/>
                          <a:cs typeface="Catamaran"/>
                          <a:sym typeface="Catamaran"/>
                        </a:rPr>
                        <a:t>Battery</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The battery may become corrupted and the battery acid may leak.</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The user’s hands can experience chemical burns if not rinsed immediately. </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sz="1200">
                          <a:latin typeface="Catamaran"/>
                          <a:ea typeface="Catamaran"/>
                          <a:cs typeface="Catamaran"/>
                          <a:sym typeface="Catamaran"/>
                        </a:rPr>
                        <a:t>Make the device weather resistant and place the battery in a weather tight box.</a:t>
                      </a:r>
                      <a:endParaRPr sz="1200">
                        <a:latin typeface="Catamaran"/>
                        <a:ea typeface="Catamaran"/>
                        <a:cs typeface="Catamaran"/>
                        <a:sym typeface="Catamaran"/>
                      </a:endParaRPr>
                    </a:p>
                  </a:txBody>
                  <a:tcPr marT="91425" marB="91425" marR="91425" marL="91425" anchor="ctr">
                    <a:gradFill>
                      <a:gsLst>
                        <a:gs pos="0">
                          <a:srgbClr val="FFFFFF"/>
                        </a:gs>
                        <a:gs pos="100000">
                          <a:srgbClr val="B3B3B3"/>
                        </a:gs>
                      </a:gsLst>
                      <a:lin ang="5400012" scaled="0"/>
                    </a:gra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8" name="Shape 198"/>
        <p:cNvGrpSpPr/>
        <p:nvPr/>
      </p:nvGrpSpPr>
      <p:grpSpPr>
        <a:xfrm>
          <a:off x="0" y="0"/>
          <a:ext cx="0" cy="0"/>
          <a:chOff x="0" y="0"/>
          <a:chExt cx="0" cy="0"/>
        </a:xfrm>
      </p:grpSpPr>
      <p:pic>
        <p:nvPicPr>
          <p:cNvPr id="199" name="Google Shape;199;p28"/>
          <p:cNvPicPr preferRelativeResize="0"/>
          <p:nvPr/>
        </p:nvPicPr>
        <p:blipFill rotWithShape="1">
          <a:blip r:embed="rId3">
            <a:alphaModFix amt="40000"/>
          </a:blip>
          <a:srcRect b="1536" l="22296" r="41602" t="0"/>
          <a:stretch/>
        </p:blipFill>
        <p:spPr>
          <a:xfrm>
            <a:off x="6304300" y="0"/>
            <a:ext cx="2839700" cy="5143500"/>
          </a:xfrm>
          <a:prstGeom prst="rect">
            <a:avLst/>
          </a:prstGeom>
          <a:noFill/>
          <a:ln>
            <a:noFill/>
          </a:ln>
        </p:spPr>
      </p:pic>
      <p:sp>
        <p:nvSpPr>
          <p:cNvPr id="200" name="Google Shape;200;p28"/>
          <p:cNvSpPr/>
          <p:nvPr/>
        </p:nvSpPr>
        <p:spPr>
          <a:xfrm>
            <a:off x="4819650" y="1577400"/>
            <a:ext cx="2991000" cy="19887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txBox="1"/>
          <p:nvPr>
            <p:ph idx="1" type="subTitle"/>
          </p:nvPr>
        </p:nvSpPr>
        <p:spPr>
          <a:xfrm flipH="1">
            <a:off x="5063550" y="1832150"/>
            <a:ext cx="2503200" cy="11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800">
                <a:latin typeface="Catamaran"/>
                <a:ea typeface="Catamaran"/>
                <a:cs typeface="Catamaran"/>
                <a:sym typeface="Catamaran"/>
              </a:rPr>
              <a:t>“</a:t>
            </a:r>
            <a:r>
              <a:rPr b="1" lang="es" sz="1800">
                <a:solidFill>
                  <a:schemeClr val="dk1"/>
                </a:solidFill>
                <a:latin typeface="Catamaran"/>
                <a:ea typeface="Catamaran"/>
                <a:cs typeface="Catamaran"/>
                <a:sym typeface="Catamaran"/>
              </a:rPr>
              <a:t>There is a need to decrease odor from trash in residential and high traffic commercial areas.</a:t>
            </a:r>
            <a:r>
              <a:rPr b="1" lang="es" sz="1800">
                <a:latin typeface="Catamaran"/>
                <a:ea typeface="Catamaran"/>
                <a:cs typeface="Catamaran"/>
                <a:sym typeface="Catamaran"/>
              </a:rPr>
              <a:t>”</a:t>
            </a:r>
            <a:endParaRPr b="1" sz="1800">
              <a:latin typeface="Catamaran"/>
              <a:ea typeface="Catamaran"/>
              <a:cs typeface="Catamaran"/>
              <a:sym typeface="Catamaran"/>
            </a:endParaRPr>
          </a:p>
        </p:txBody>
      </p:sp>
      <p:sp>
        <p:nvSpPr>
          <p:cNvPr id="202" name="Google Shape;202;p28"/>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NEED STATEMENT</a:t>
            </a:r>
            <a:endParaRPr/>
          </a:p>
        </p:txBody>
      </p:sp>
      <p:sp>
        <p:nvSpPr>
          <p:cNvPr id="203" name="Google Shape;203;p28"/>
          <p:cNvSpPr/>
          <p:nvPr/>
        </p:nvSpPr>
        <p:spPr>
          <a:xfrm>
            <a:off x="0" y="1577400"/>
            <a:ext cx="362100" cy="19887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05" name="Google Shape;205;p28"/>
          <p:cNvSpPr txBox="1"/>
          <p:nvPr/>
        </p:nvSpPr>
        <p:spPr>
          <a:xfrm>
            <a:off x="8785375" y="28850"/>
            <a:ext cx="548700" cy="4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latin typeface="Catamaran Light"/>
                <a:ea typeface="Catamaran Light"/>
                <a:cs typeface="Catamaran Light"/>
                <a:sym typeface="Catamaran Light"/>
              </a:rPr>
              <a:t>[17]</a:t>
            </a:r>
            <a:endParaRPr sz="1000">
              <a:latin typeface="Catamaran Light"/>
              <a:ea typeface="Catamaran Light"/>
              <a:cs typeface="Catamaran Light"/>
              <a:sym typeface="Catamaran 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91"/>
          <p:cNvSpPr/>
          <p:nvPr/>
        </p:nvSpPr>
        <p:spPr>
          <a:xfrm rot="5400000">
            <a:off x="-752200" y="2013850"/>
            <a:ext cx="4059900" cy="111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1" name="Google Shape;901;p91"/>
          <p:cNvPicPr preferRelativeResize="0"/>
          <p:nvPr/>
        </p:nvPicPr>
        <p:blipFill rotWithShape="1">
          <a:blip r:embed="rId3">
            <a:alphaModFix/>
          </a:blip>
          <a:srcRect b="16022" l="0" r="754" t="0"/>
          <a:stretch/>
        </p:blipFill>
        <p:spPr>
          <a:xfrm>
            <a:off x="1948200" y="541750"/>
            <a:ext cx="7195801" cy="4059901"/>
          </a:xfrm>
          <a:prstGeom prst="rect">
            <a:avLst/>
          </a:prstGeom>
          <a:noFill/>
          <a:ln>
            <a:noFill/>
          </a:ln>
        </p:spPr>
      </p:pic>
      <p:sp>
        <p:nvSpPr>
          <p:cNvPr id="902" name="Google Shape;902;p91"/>
          <p:cNvSpPr txBox="1"/>
          <p:nvPr>
            <p:ph type="ctrTitle"/>
          </p:nvPr>
        </p:nvSpPr>
        <p:spPr>
          <a:xfrm rot="-5400000">
            <a:off x="-190701" y="1759150"/>
            <a:ext cx="2888100" cy="897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VALUE PROPOSITION</a:t>
            </a:r>
            <a:endParaRPr>
              <a:solidFill>
                <a:schemeClr val="lt1"/>
              </a:solidFill>
            </a:endParaRPr>
          </a:p>
        </p:txBody>
      </p:sp>
      <p:sp>
        <p:nvSpPr>
          <p:cNvPr id="903" name="Google Shape;903;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904" name="Google Shape;904;p91"/>
          <p:cNvPicPr preferRelativeResize="0"/>
          <p:nvPr/>
        </p:nvPicPr>
        <p:blipFill>
          <a:blip r:embed="rId4">
            <a:alphaModFix/>
          </a:blip>
          <a:stretch>
            <a:fillRect/>
          </a:stretch>
        </p:blipFill>
        <p:spPr>
          <a:xfrm>
            <a:off x="1948200" y="548075"/>
            <a:ext cx="7195800" cy="40598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Google Shape;909;p92"/>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92"/>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92"/>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912" name="Google Shape;912;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aphicFrame>
        <p:nvGraphicFramePr>
          <p:cNvPr id="913" name="Google Shape;913;p92"/>
          <p:cNvGraphicFramePr/>
          <p:nvPr/>
        </p:nvGraphicFramePr>
        <p:xfrm>
          <a:off x="952500" y="548385"/>
          <a:ext cx="3000000" cy="3000000"/>
        </p:xfrm>
        <a:graphic>
          <a:graphicData uri="http://schemas.openxmlformats.org/drawingml/2006/table">
            <a:tbl>
              <a:tblPr>
                <a:noFill/>
                <a:tableStyleId>{1851FCB1-DD67-4C8A-8CEB-C0DAA81271DC}</a:tableStyleId>
              </a:tblPr>
              <a:tblGrid>
                <a:gridCol w="2169650"/>
                <a:gridCol w="5069350"/>
              </a:tblGrid>
              <a:tr h="303775">
                <a:tc>
                  <a:txBody>
                    <a:bodyPr/>
                    <a:lstStyle/>
                    <a:p>
                      <a:pPr indent="0" lvl="0" marL="0" rtl="0" algn="l">
                        <a:spcBef>
                          <a:spcPts val="0"/>
                        </a:spcBef>
                        <a:spcAft>
                          <a:spcPts val="0"/>
                        </a:spcAft>
                        <a:buNone/>
                      </a:pPr>
                      <a:r>
                        <a:rPr lang="es">
                          <a:solidFill>
                            <a:srgbClr val="FFFFFF"/>
                          </a:solidFill>
                          <a:latin typeface="Catamaran"/>
                          <a:ea typeface="Catamaran"/>
                          <a:cs typeface="Catamaran"/>
                          <a:sym typeface="Catamaran"/>
                        </a:rPr>
                        <a:t>Stakeholder</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c>
                  <a:txBody>
                    <a:bodyPr/>
                    <a:lstStyle/>
                    <a:p>
                      <a:pPr indent="0" lvl="0" marL="0" rtl="0" algn="l">
                        <a:spcBef>
                          <a:spcPts val="0"/>
                        </a:spcBef>
                        <a:spcAft>
                          <a:spcPts val="0"/>
                        </a:spcAft>
                        <a:buNone/>
                      </a:pPr>
                      <a:r>
                        <a:rPr lang="es">
                          <a:solidFill>
                            <a:srgbClr val="FFFFFF"/>
                          </a:solidFill>
                          <a:latin typeface="Catamaran"/>
                          <a:ea typeface="Catamaran"/>
                          <a:cs typeface="Catamaran"/>
                          <a:sym typeface="Catamaran"/>
                        </a:rPr>
                        <a:t>Value Proposition</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r>
              <a:tr h="841125">
                <a:tc>
                  <a:txBody>
                    <a:bodyPr/>
                    <a:lstStyle/>
                    <a:p>
                      <a:pPr indent="0" lvl="0" marL="0" rtl="0" algn="l">
                        <a:spcBef>
                          <a:spcPts val="0"/>
                        </a:spcBef>
                        <a:spcAft>
                          <a:spcPts val="0"/>
                        </a:spcAft>
                        <a:buNone/>
                      </a:pPr>
                      <a:r>
                        <a:rPr lang="es">
                          <a:latin typeface="Catamaran"/>
                          <a:ea typeface="Catamaran"/>
                          <a:cs typeface="Catamaran"/>
                          <a:sym typeface="Catamaran"/>
                        </a:rPr>
                        <a:t>Waste Disposal Employees</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a:latin typeface="Catamaran"/>
                          <a:ea typeface="Catamaran"/>
                          <a:cs typeface="Catamaran"/>
                          <a:sym typeface="Catamaran"/>
                        </a:rPr>
                        <a:t>Our product will help waste disposal employees when they come pick up the waste since it will not have as bad of a smell, and will attract rodents less.</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808875">
                <a:tc>
                  <a:txBody>
                    <a:bodyPr/>
                    <a:lstStyle/>
                    <a:p>
                      <a:pPr indent="0" lvl="0" marL="0" rtl="0" algn="l">
                        <a:spcBef>
                          <a:spcPts val="0"/>
                        </a:spcBef>
                        <a:spcAft>
                          <a:spcPts val="0"/>
                        </a:spcAft>
                        <a:buNone/>
                      </a:pPr>
                      <a:r>
                        <a:rPr lang="es">
                          <a:latin typeface="Catamaran"/>
                          <a:ea typeface="Catamaran"/>
                          <a:cs typeface="Catamaran"/>
                          <a:sym typeface="Catamaran"/>
                        </a:rPr>
                        <a:t>State and Local Governments</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a:latin typeface="Catamaran"/>
                          <a:ea typeface="Catamaran"/>
                          <a:cs typeface="Catamaran"/>
                          <a:sym typeface="Catamaran"/>
                        </a:rPr>
                        <a:t>As many waste disposal services are funded by the government, this product will help them since it will positively impact town image and perception.</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808875">
                <a:tc>
                  <a:txBody>
                    <a:bodyPr/>
                    <a:lstStyle/>
                    <a:p>
                      <a:pPr indent="0" lvl="0" marL="0" rtl="0" algn="l">
                        <a:spcBef>
                          <a:spcPts val="0"/>
                        </a:spcBef>
                        <a:spcAft>
                          <a:spcPts val="0"/>
                        </a:spcAft>
                        <a:buNone/>
                      </a:pPr>
                      <a:r>
                        <a:rPr lang="es">
                          <a:latin typeface="Catamaran"/>
                          <a:ea typeface="Catamaran"/>
                          <a:cs typeface="Catamaran"/>
                          <a:sym typeface="Catamaran"/>
                        </a:rPr>
                        <a:t>Pedestrians/Commuters</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a:latin typeface="Catamaran"/>
                          <a:ea typeface="Catamaran"/>
                          <a:cs typeface="Catamaran"/>
                          <a:sym typeface="Catamaran"/>
                        </a:rPr>
                        <a:t>Our product will help those walking along the street since dumpsters they pass by in alleyways will not be as smelly and reduce the amount of unwanted pests.</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808875">
                <a:tc>
                  <a:txBody>
                    <a:bodyPr/>
                    <a:lstStyle/>
                    <a:p>
                      <a:pPr indent="0" lvl="0" marL="0" rtl="0" algn="l">
                        <a:spcBef>
                          <a:spcPts val="0"/>
                        </a:spcBef>
                        <a:spcAft>
                          <a:spcPts val="0"/>
                        </a:spcAft>
                        <a:buNone/>
                      </a:pPr>
                      <a:r>
                        <a:rPr lang="es">
                          <a:latin typeface="Catamaran"/>
                          <a:ea typeface="Catamaran"/>
                          <a:cs typeface="Catamaran"/>
                          <a:sym typeface="Catamaran"/>
                        </a:rPr>
                        <a:t>Environmental Regulators</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a:latin typeface="Catamaran"/>
                          <a:ea typeface="Catamaran"/>
                          <a:cs typeface="Catamaran"/>
                          <a:sym typeface="Catamaran"/>
                        </a:rPr>
                        <a:t>As this product will be a disinfectant and safe for the environment, it will remove and avoid harmful bacteria from growing that may damage the surrounding ecosystem.</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Google Shape;918;p93"/>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93"/>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3"/>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921" name="Google Shape;921;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aphicFrame>
        <p:nvGraphicFramePr>
          <p:cNvPr id="922" name="Google Shape;922;p93"/>
          <p:cNvGraphicFramePr/>
          <p:nvPr/>
        </p:nvGraphicFramePr>
        <p:xfrm>
          <a:off x="952500" y="243585"/>
          <a:ext cx="3000000" cy="3000000"/>
        </p:xfrm>
        <a:graphic>
          <a:graphicData uri="http://schemas.openxmlformats.org/drawingml/2006/table">
            <a:tbl>
              <a:tblPr>
                <a:noFill/>
                <a:tableStyleId>{1851FCB1-DD67-4C8A-8CEB-C0DAA81271DC}</a:tableStyleId>
              </a:tblPr>
              <a:tblGrid>
                <a:gridCol w="2169650"/>
                <a:gridCol w="5069350"/>
              </a:tblGrid>
              <a:tr h="303775">
                <a:tc>
                  <a:txBody>
                    <a:bodyPr/>
                    <a:lstStyle/>
                    <a:p>
                      <a:pPr indent="0" lvl="0" marL="0" rtl="0" algn="l">
                        <a:spcBef>
                          <a:spcPts val="0"/>
                        </a:spcBef>
                        <a:spcAft>
                          <a:spcPts val="0"/>
                        </a:spcAft>
                        <a:buNone/>
                      </a:pPr>
                      <a:r>
                        <a:rPr lang="es">
                          <a:solidFill>
                            <a:srgbClr val="FFFFFF"/>
                          </a:solidFill>
                          <a:latin typeface="Catamaran"/>
                          <a:ea typeface="Catamaran"/>
                          <a:cs typeface="Catamaran"/>
                          <a:sym typeface="Catamaran"/>
                        </a:rPr>
                        <a:t>Stakeholder</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c>
                  <a:txBody>
                    <a:bodyPr/>
                    <a:lstStyle/>
                    <a:p>
                      <a:pPr indent="0" lvl="0" marL="0" rtl="0" algn="l">
                        <a:spcBef>
                          <a:spcPts val="0"/>
                        </a:spcBef>
                        <a:spcAft>
                          <a:spcPts val="0"/>
                        </a:spcAft>
                        <a:buNone/>
                      </a:pPr>
                      <a:r>
                        <a:rPr lang="es">
                          <a:solidFill>
                            <a:srgbClr val="FFFFFF"/>
                          </a:solidFill>
                          <a:latin typeface="Catamaran"/>
                          <a:ea typeface="Catamaran"/>
                          <a:cs typeface="Catamaran"/>
                          <a:sym typeface="Catamaran"/>
                        </a:rPr>
                        <a:t>Value Proposition</a:t>
                      </a:r>
                      <a:endParaRPr>
                        <a:solidFill>
                          <a:srgbClr val="FFFFFF"/>
                        </a:solidFill>
                        <a:latin typeface="Catamaran"/>
                        <a:ea typeface="Catamaran"/>
                        <a:cs typeface="Catamaran"/>
                        <a:sym typeface="Catamaran"/>
                      </a:endParaRPr>
                    </a:p>
                  </a:txBody>
                  <a:tcPr marT="91425" marB="91425" marR="91425" marL="91425">
                    <a:gradFill>
                      <a:gsLst>
                        <a:gs pos="0">
                          <a:srgbClr val="1077D2"/>
                        </a:gs>
                        <a:gs pos="100000">
                          <a:srgbClr val="093153"/>
                        </a:gs>
                      </a:gsLst>
                      <a:path path="circle">
                        <a:fillToRect b="50%" l="50%" r="50%" t="50%"/>
                      </a:path>
                      <a:tileRect/>
                    </a:gradFill>
                  </a:tcPr>
                </a:tc>
              </a:tr>
              <a:tr h="622500">
                <a:tc>
                  <a:txBody>
                    <a:bodyPr/>
                    <a:lstStyle/>
                    <a:p>
                      <a:pPr indent="0" lvl="0" marL="0" rtl="0" algn="l">
                        <a:spcBef>
                          <a:spcPts val="0"/>
                        </a:spcBef>
                        <a:spcAft>
                          <a:spcPts val="0"/>
                        </a:spcAft>
                        <a:buNone/>
                      </a:pPr>
                      <a:r>
                        <a:rPr lang="es">
                          <a:latin typeface="Catamaran"/>
                          <a:ea typeface="Catamaran"/>
                          <a:cs typeface="Catamaran"/>
                          <a:sym typeface="Catamaran"/>
                        </a:rPr>
                        <a:t>Residents/Community Members</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a:latin typeface="Catamaran"/>
                          <a:ea typeface="Catamaran"/>
                          <a:cs typeface="Catamaran"/>
                          <a:sym typeface="Catamaran"/>
                        </a:rPr>
                        <a:t>Residents can buy the product and attach it to their trash cans to remove the smell from </a:t>
                      </a:r>
                      <a:r>
                        <a:rPr lang="es">
                          <a:latin typeface="Catamaran"/>
                          <a:ea typeface="Catamaran"/>
                          <a:cs typeface="Catamaran"/>
                          <a:sym typeface="Catamaran"/>
                        </a:rPr>
                        <a:t>dispersing</a:t>
                      </a:r>
                      <a:r>
                        <a:rPr lang="es">
                          <a:latin typeface="Catamaran"/>
                          <a:ea typeface="Catamaran"/>
                          <a:cs typeface="Catamaran"/>
                          <a:sym typeface="Catamaran"/>
                        </a:rPr>
                        <a:t> into their living space.</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587975">
                <a:tc>
                  <a:txBody>
                    <a:bodyPr/>
                    <a:lstStyle/>
                    <a:p>
                      <a:pPr indent="0" lvl="0" marL="0" rtl="0" algn="l">
                        <a:spcBef>
                          <a:spcPts val="0"/>
                        </a:spcBef>
                        <a:spcAft>
                          <a:spcPts val="0"/>
                        </a:spcAft>
                        <a:buNone/>
                      </a:pPr>
                      <a:r>
                        <a:rPr lang="es">
                          <a:latin typeface="Catamaran"/>
                          <a:ea typeface="Catamaran"/>
                          <a:cs typeface="Catamaran"/>
                          <a:sym typeface="Catamaran"/>
                        </a:rPr>
                        <a:t>Homeless</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a:latin typeface="Catamaran"/>
                          <a:ea typeface="Catamaran"/>
                          <a:cs typeface="Catamaran"/>
                          <a:sym typeface="Catamaran"/>
                        </a:rPr>
                        <a:t>This product helps the homeless as they are more likely to pass by large dumpsters placed outside and they will not have to smell the garbage. </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841125">
                <a:tc>
                  <a:txBody>
                    <a:bodyPr/>
                    <a:lstStyle/>
                    <a:p>
                      <a:pPr indent="0" lvl="0" marL="0" rtl="0" algn="l">
                        <a:spcBef>
                          <a:spcPts val="0"/>
                        </a:spcBef>
                        <a:spcAft>
                          <a:spcPts val="0"/>
                        </a:spcAft>
                        <a:buNone/>
                      </a:pPr>
                      <a:r>
                        <a:rPr lang="es">
                          <a:latin typeface="Catamaran"/>
                          <a:ea typeface="Catamaran"/>
                          <a:cs typeface="Catamaran"/>
                          <a:sym typeface="Catamaran"/>
                        </a:rPr>
                        <a:t>Safety Professionals</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a:latin typeface="Catamaran"/>
                          <a:ea typeface="Catamaran"/>
                          <a:cs typeface="Catamaran"/>
                          <a:sym typeface="Catamaran"/>
                        </a:rPr>
                        <a:t>During safety inspections of cafeterias and restaurants, safety professionals can suggest and encourage the use of this product to establishments that create a lot of waste and need to decrease the smell.</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841125">
                <a:tc>
                  <a:txBody>
                    <a:bodyPr/>
                    <a:lstStyle/>
                    <a:p>
                      <a:pPr indent="0" lvl="0" marL="0" rtl="0" algn="l">
                        <a:spcBef>
                          <a:spcPts val="0"/>
                        </a:spcBef>
                        <a:spcAft>
                          <a:spcPts val="0"/>
                        </a:spcAft>
                        <a:buNone/>
                      </a:pPr>
                      <a:r>
                        <a:rPr lang="es">
                          <a:latin typeface="Catamaran"/>
                          <a:ea typeface="Catamaran"/>
                          <a:cs typeface="Catamaran"/>
                          <a:sym typeface="Catamaran"/>
                        </a:rPr>
                        <a:t>Grocers</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a:latin typeface="Catamaran"/>
                          <a:ea typeface="Catamaran"/>
                          <a:cs typeface="Catamaran"/>
                          <a:sym typeface="Catamaran"/>
                        </a:rPr>
                        <a:t>Much of the produce sold at grocery stores ends up in the dumpster causing the dumpster to smell. Attaching our product to the dumpster will help decrease this smell.</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r h="841125">
                <a:tc>
                  <a:txBody>
                    <a:bodyPr/>
                    <a:lstStyle/>
                    <a:p>
                      <a:pPr indent="0" lvl="0" marL="0" rtl="0" algn="l">
                        <a:spcBef>
                          <a:spcPts val="0"/>
                        </a:spcBef>
                        <a:spcAft>
                          <a:spcPts val="0"/>
                        </a:spcAft>
                        <a:buNone/>
                      </a:pPr>
                      <a:r>
                        <a:rPr lang="es">
                          <a:latin typeface="Catamaran"/>
                          <a:ea typeface="Catamaran"/>
                          <a:cs typeface="Catamaran"/>
                          <a:sym typeface="Catamaran"/>
                        </a:rPr>
                        <a:t>Restaurants/Food Vendors</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c>
                  <a:txBody>
                    <a:bodyPr/>
                    <a:lstStyle/>
                    <a:p>
                      <a:pPr indent="0" lvl="0" marL="0" rtl="0" algn="l">
                        <a:spcBef>
                          <a:spcPts val="0"/>
                        </a:spcBef>
                        <a:spcAft>
                          <a:spcPts val="0"/>
                        </a:spcAft>
                        <a:buNone/>
                      </a:pPr>
                      <a:r>
                        <a:rPr lang="es">
                          <a:latin typeface="Catamaran"/>
                          <a:ea typeface="Catamaran"/>
                          <a:cs typeface="Catamaran"/>
                          <a:sym typeface="Catamaran"/>
                        </a:rPr>
                        <a:t>Restaurants also product a lot of food waste and would therefore be in our market for this product. They can use these to maintain cleanliness throughout their restaurant.</a:t>
                      </a:r>
                      <a:endParaRPr>
                        <a:latin typeface="Catamaran"/>
                        <a:ea typeface="Catamaran"/>
                        <a:cs typeface="Catamaran"/>
                        <a:sym typeface="Catamaran"/>
                      </a:endParaRPr>
                    </a:p>
                  </a:txBody>
                  <a:tcPr marT="91425" marB="91425" marR="91425" marL="91425">
                    <a:gradFill>
                      <a:gsLst>
                        <a:gs pos="0">
                          <a:srgbClr val="FFFFFF"/>
                        </a:gs>
                        <a:gs pos="100000">
                          <a:srgbClr val="B3B3B3"/>
                        </a:gs>
                      </a:gsLst>
                      <a:lin ang="5400012" scaled="0"/>
                    </a:gradFill>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94"/>
          <p:cNvSpPr/>
          <p:nvPr/>
        </p:nvSpPr>
        <p:spPr>
          <a:xfrm rot="5400000">
            <a:off x="-752200" y="2013850"/>
            <a:ext cx="4059900" cy="111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8" name="Google Shape;928;p94"/>
          <p:cNvPicPr preferRelativeResize="0"/>
          <p:nvPr/>
        </p:nvPicPr>
        <p:blipFill rotWithShape="1">
          <a:blip r:embed="rId3">
            <a:alphaModFix/>
          </a:blip>
          <a:srcRect b="16022" l="0" r="754" t="0"/>
          <a:stretch/>
        </p:blipFill>
        <p:spPr>
          <a:xfrm>
            <a:off x="1948200" y="541750"/>
            <a:ext cx="7195801" cy="4059901"/>
          </a:xfrm>
          <a:prstGeom prst="rect">
            <a:avLst/>
          </a:prstGeom>
          <a:noFill/>
          <a:ln>
            <a:noFill/>
          </a:ln>
        </p:spPr>
      </p:pic>
      <p:sp>
        <p:nvSpPr>
          <p:cNvPr id="929" name="Google Shape;929;p94"/>
          <p:cNvSpPr txBox="1"/>
          <p:nvPr>
            <p:ph type="ctrTitle"/>
          </p:nvPr>
        </p:nvSpPr>
        <p:spPr>
          <a:xfrm rot="-5400000">
            <a:off x="-572600" y="2140925"/>
            <a:ext cx="3651900" cy="897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IMPLEMENTATION STRATEGY</a:t>
            </a:r>
            <a:endParaRPr>
              <a:solidFill>
                <a:schemeClr val="lt1"/>
              </a:solidFill>
            </a:endParaRPr>
          </a:p>
        </p:txBody>
      </p:sp>
      <p:sp>
        <p:nvSpPr>
          <p:cNvPr id="930" name="Google Shape;930;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931" name="Google Shape;931;p94"/>
          <p:cNvPicPr preferRelativeResize="0"/>
          <p:nvPr/>
        </p:nvPicPr>
        <p:blipFill>
          <a:blip r:embed="rId4">
            <a:alphaModFix/>
          </a:blip>
          <a:stretch>
            <a:fillRect/>
          </a:stretch>
        </p:blipFill>
        <p:spPr>
          <a:xfrm>
            <a:off x="1948200" y="548075"/>
            <a:ext cx="7195800" cy="40598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95"/>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BARRIERS</a:t>
            </a:r>
            <a:endParaRPr/>
          </a:p>
        </p:txBody>
      </p:sp>
      <p:sp>
        <p:nvSpPr>
          <p:cNvPr id="937" name="Google Shape;937;p95"/>
          <p:cNvSpPr txBox="1"/>
          <p:nvPr>
            <p:ph idx="4294967295" type="subTitle"/>
          </p:nvPr>
        </p:nvSpPr>
        <p:spPr>
          <a:xfrm flipH="1">
            <a:off x="1366850" y="887525"/>
            <a:ext cx="5823600" cy="40242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Font typeface="Catamaran"/>
              <a:buChar char="❖"/>
            </a:pPr>
            <a:r>
              <a:rPr lang="es" sz="1600">
                <a:solidFill>
                  <a:srgbClr val="000000"/>
                </a:solidFill>
                <a:latin typeface="Catamaran"/>
                <a:ea typeface="Catamaran"/>
                <a:cs typeface="Catamaran"/>
                <a:sym typeface="Catamaran"/>
              </a:rPr>
              <a:t>Building a user base will definitely be a difficult process.</a:t>
            </a:r>
            <a:endParaRPr sz="1600">
              <a:solidFill>
                <a:srgbClr val="000000"/>
              </a:solidFill>
              <a:latin typeface="Catamaran"/>
              <a:ea typeface="Catamaran"/>
              <a:cs typeface="Catamaran"/>
              <a:sym typeface="Catamaran"/>
            </a:endParaRPr>
          </a:p>
          <a:p>
            <a:pPr indent="-330200" lvl="0" marL="457200" rtl="0" algn="l">
              <a:lnSpc>
                <a:spcPct val="115000"/>
              </a:lnSpc>
              <a:spcBef>
                <a:spcPts val="0"/>
              </a:spcBef>
              <a:spcAft>
                <a:spcPts val="0"/>
              </a:spcAft>
              <a:buClr>
                <a:srgbClr val="000000"/>
              </a:buClr>
              <a:buSzPts val="1600"/>
              <a:buFont typeface="Catamaran"/>
              <a:buChar char="❖"/>
            </a:pPr>
            <a:r>
              <a:rPr lang="es" sz="1600">
                <a:solidFill>
                  <a:srgbClr val="000000"/>
                </a:solidFill>
                <a:latin typeface="Catamaran"/>
                <a:ea typeface="Catamaran"/>
                <a:cs typeface="Catamaran"/>
                <a:sym typeface="Catamaran"/>
              </a:rPr>
              <a:t>We need to build a relationship with the different supermarket companies and online retailers that will be distributing the product.</a:t>
            </a:r>
            <a:endParaRPr sz="1600">
              <a:solidFill>
                <a:srgbClr val="000000"/>
              </a:solidFill>
              <a:latin typeface="Catamaran"/>
              <a:ea typeface="Catamaran"/>
              <a:cs typeface="Catamaran"/>
              <a:sym typeface="Catamaran"/>
            </a:endParaRPr>
          </a:p>
          <a:p>
            <a:pPr indent="-330200" lvl="0" marL="457200" rtl="0" algn="l">
              <a:lnSpc>
                <a:spcPct val="115000"/>
              </a:lnSpc>
              <a:spcBef>
                <a:spcPts val="0"/>
              </a:spcBef>
              <a:spcAft>
                <a:spcPts val="0"/>
              </a:spcAft>
              <a:buClr>
                <a:srgbClr val="000000"/>
              </a:buClr>
              <a:buSzPts val="1600"/>
              <a:buFont typeface="Catamaran"/>
              <a:buChar char="❖"/>
            </a:pPr>
            <a:r>
              <a:rPr lang="es" sz="1600">
                <a:solidFill>
                  <a:srgbClr val="000000"/>
                </a:solidFill>
                <a:latin typeface="Catamaran"/>
                <a:ea typeface="Catamaran"/>
                <a:cs typeface="Catamaran"/>
                <a:sym typeface="Catamaran"/>
              </a:rPr>
              <a:t>We will need to consult a team of chemical engineers in order to build the chemical composition of the spray.</a:t>
            </a:r>
            <a:endParaRPr sz="1600">
              <a:solidFill>
                <a:srgbClr val="000000"/>
              </a:solidFill>
              <a:latin typeface="Catamaran"/>
              <a:ea typeface="Catamaran"/>
              <a:cs typeface="Catamaran"/>
              <a:sym typeface="Catamaran"/>
            </a:endParaRPr>
          </a:p>
          <a:p>
            <a:pPr indent="-330200" lvl="0" marL="457200" rtl="0" algn="l">
              <a:lnSpc>
                <a:spcPct val="115000"/>
              </a:lnSpc>
              <a:spcBef>
                <a:spcPts val="0"/>
              </a:spcBef>
              <a:spcAft>
                <a:spcPts val="0"/>
              </a:spcAft>
              <a:buClr>
                <a:srgbClr val="000000"/>
              </a:buClr>
              <a:buSzPts val="1600"/>
              <a:buFont typeface="Catamaran"/>
              <a:buChar char="❖"/>
            </a:pPr>
            <a:r>
              <a:rPr lang="es" sz="1600">
                <a:solidFill>
                  <a:srgbClr val="000000"/>
                </a:solidFill>
                <a:latin typeface="Catamaran"/>
                <a:ea typeface="Catamaran"/>
                <a:cs typeface="Catamaran"/>
                <a:sym typeface="Catamaran"/>
              </a:rPr>
              <a:t>We will need to create a high-fidelity prototype to test ourselves and tested with volunteers from the general public.</a:t>
            </a:r>
            <a:endParaRPr sz="1600">
              <a:solidFill>
                <a:srgbClr val="000000"/>
              </a:solidFill>
              <a:latin typeface="Catamaran"/>
              <a:ea typeface="Catamaran"/>
              <a:cs typeface="Catamaran"/>
              <a:sym typeface="Catamaran"/>
            </a:endParaRPr>
          </a:p>
          <a:p>
            <a:pPr indent="-330200" lvl="0" marL="457200" rtl="0" algn="l">
              <a:lnSpc>
                <a:spcPct val="115000"/>
              </a:lnSpc>
              <a:spcBef>
                <a:spcPts val="0"/>
              </a:spcBef>
              <a:spcAft>
                <a:spcPts val="0"/>
              </a:spcAft>
              <a:buClr>
                <a:srgbClr val="000000"/>
              </a:buClr>
              <a:buSzPts val="1600"/>
              <a:buFont typeface="Catamaran"/>
              <a:buChar char="❖"/>
            </a:pPr>
            <a:r>
              <a:rPr lang="es" sz="1600">
                <a:solidFill>
                  <a:srgbClr val="000000"/>
                </a:solidFill>
                <a:latin typeface="Catamaran"/>
                <a:ea typeface="Catamaran"/>
                <a:cs typeface="Catamaran"/>
                <a:sym typeface="Catamaran"/>
              </a:rPr>
              <a:t>We may need to get approval from the government and other groups for this product to gain safety credibility.</a:t>
            </a:r>
            <a:endParaRPr sz="1600">
              <a:solidFill>
                <a:srgbClr val="000000"/>
              </a:solidFill>
              <a:latin typeface="Catamaran"/>
              <a:ea typeface="Catamaran"/>
              <a:cs typeface="Catamaran"/>
              <a:sym typeface="Catamaran"/>
            </a:endParaRPr>
          </a:p>
          <a:p>
            <a:pPr indent="-330200" lvl="0" marL="457200" rtl="0" algn="l">
              <a:lnSpc>
                <a:spcPct val="115000"/>
              </a:lnSpc>
              <a:spcBef>
                <a:spcPts val="0"/>
              </a:spcBef>
              <a:spcAft>
                <a:spcPts val="0"/>
              </a:spcAft>
              <a:buClr>
                <a:srgbClr val="000000"/>
              </a:buClr>
              <a:buSzPts val="1600"/>
              <a:buFont typeface="Catamaran"/>
              <a:buChar char="❖"/>
            </a:pPr>
            <a:r>
              <a:rPr lang="es" sz="1600">
                <a:solidFill>
                  <a:srgbClr val="000000"/>
                </a:solidFill>
                <a:latin typeface="Catamaran"/>
                <a:ea typeface="Catamaran"/>
                <a:cs typeface="Catamaran"/>
                <a:sym typeface="Catamaran"/>
              </a:rPr>
              <a:t>We need to apply for a patent.</a:t>
            </a:r>
            <a:endParaRPr sz="1600">
              <a:solidFill>
                <a:srgbClr val="000000"/>
              </a:solidFill>
              <a:latin typeface="Catamaran"/>
              <a:ea typeface="Catamaran"/>
              <a:cs typeface="Catamaran"/>
              <a:sym typeface="Catamaran"/>
            </a:endParaRPr>
          </a:p>
        </p:txBody>
      </p:sp>
      <p:sp>
        <p:nvSpPr>
          <p:cNvPr id="938" name="Google Shape;938;p95"/>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95"/>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95"/>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941" name="Google Shape;941;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96"/>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96"/>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MILESTONES</a:t>
            </a:r>
            <a:endParaRPr/>
          </a:p>
        </p:txBody>
      </p:sp>
      <p:sp>
        <p:nvSpPr>
          <p:cNvPr id="948" name="Google Shape;948;p96"/>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pSp>
        <p:nvGrpSpPr>
          <p:cNvPr id="950" name="Google Shape;950;p96"/>
          <p:cNvGrpSpPr/>
          <p:nvPr/>
        </p:nvGrpSpPr>
        <p:grpSpPr>
          <a:xfrm rot="2666250">
            <a:off x="4956867" y="3007863"/>
            <a:ext cx="2063512" cy="1949191"/>
            <a:chOff x="6254516" y="1318143"/>
            <a:chExt cx="2604522" cy="2460300"/>
          </a:xfrm>
        </p:grpSpPr>
        <p:sp>
          <p:nvSpPr>
            <p:cNvPr id="951" name="Google Shape;951;p96"/>
            <p:cNvSpPr/>
            <p:nvPr/>
          </p:nvSpPr>
          <p:spPr>
            <a:xfrm rot="2700000">
              <a:off x="7239866" y="1053398"/>
              <a:ext cx="489601" cy="2989789"/>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952" name="Google Shape;952;p96"/>
            <p:cNvSpPr/>
            <p:nvPr/>
          </p:nvSpPr>
          <p:spPr>
            <a:xfrm rot="-2639773">
              <a:off x="6443571" y="3255967"/>
              <a:ext cx="326946" cy="325223"/>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s" sz="900">
                  <a:solidFill>
                    <a:srgbClr val="307BF3"/>
                  </a:solidFill>
                  <a:latin typeface="Roboto"/>
                  <a:ea typeface="Roboto"/>
                  <a:cs typeface="Roboto"/>
                  <a:sym typeface="Roboto"/>
                </a:rPr>
                <a:t>5</a:t>
              </a:r>
              <a:endParaRPr b="1" sz="900">
                <a:solidFill>
                  <a:srgbClr val="307BF3"/>
                </a:solidFill>
                <a:latin typeface="Roboto"/>
                <a:ea typeface="Roboto"/>
                <a:cs typeface="Roboto"/>
                <a:sym typeface="Roboto"/>
              </a:endParaRPr>
            </a:p>
          </p:txBody>
        </p:sp>
        <p:sp>
          <p:nvSpPr>
            <p:cNvPr id="953" name="Google Shape;953;p96"/>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900">
                  <a:solidFill>
                    <a:srgbClr val="FFFFFF"/>
                  </a:solidFill>
                  <a:latin typeface="Roboto"/>
                  <a:ea typeface="Roboto"/>
                  <a:cs typeface="Roboto"/>
                  <a:sym typeface="Roboto"/>
                </a:rPr>
                <a:t>Creating dent in the cleaning industry</a:t>
              </a:r>
              <a:endParaRPr b="1" sz="900">
                <a:solidFill>
                  <a:srgbClr val="FFFFFF"/>
                </a:solidFill>
                <a:latin typeface="Roboto"/>
                <a:ea typeface="Roboto"/>
                <a:cs typeface="Roboto"/>
                <a:sym typeface="Roboto"/>
              </a:endParaRPr>
            </a:p>
          </p:txBody>
        </p:sp>
        <p:sp>
          <p:nvSpPr>
            <p:cNvPr id="954" name="Google Shape;954;p96"/>
            <p:cNvSpPr txBox="1"/>
            <p:nvPr/>
          </p:nvSpPr>
          <p:spPr>
            <a:xfrm rot="-2700000">
              <a:off x="678835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b="1" sz="900">
                <a:latin typeface="Roboto"/>
                <a:ea typeface="Roboto"/>
                <a:cs typeface="Roboto"/>
                <a:sym typeface="Roboto"/>
              </a:endParaRPr>
            </a:p>
          </p:txBody>
        </p:sp>
      </p:grpSp>
      <p:grpSp>
        <p:nvGrpSpPr>
          <p:cNvPr id="955" name="Google Shape;955;p96"/>
          <p:cNvGrpSpPr/>
          <p:nvPr/>
        </p:nvGrpSpPr>
        <p:grpSpPr>
          <a:xfrm rot="2666250">
            <a:off x="4112221" y="2179641"/>
            <a:ext cx="2063512" cy="1949191"/>
            <a:chOff x="4761418" y="1318143"/>
            <a:chExt cx="2604522" cy="2460300"/>
          </a:xfrm>
        </p:grpSpPr>
        <p:sp>
          <p:nvSpPr>
            <p:cNvPr id="956" name="Google Shape;956;p96"/>
            <p:cNvSpPr/>
            <p:nvPr/>
          </p:nvSpPr>
          <p:spPr>
            <a:xfrm rot="2700000">
              <a:off x="5746767" y="1053398"/>
              <a:ext cx="489601" cy="2989789"/>
            </a:xfrm>
            <a:prstGeom prst="roundRect">
              <a:avLst>
                <a:gd fmla="val 50000" name="adj"/>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957" name="Google Shape;957;p96"/>
            <p:cNvSpPr/>
            <p:nvPr/>
          </p:nvSpPr>
          <p:spPr>
            <a:xfrm rot="-2639773">
              <a:off x="4950472" y="3255967"/>
              <a:ext cx="326946" cy="325223"/>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s" sz="900">
                  <a:solidFill>
                    <a:srgbClr val="0E65F0"/>
                  </a:solidFill>
                  <a:latin typeface="Roboto"/>
                  <a:ea typeface="Roboto"/>
                  <a:cs typeface="Roboto"/>
                  <a:sym typeface="Roboto"/>
                </a:rPr>
                <a:t>4</a:t>
              </a:r>
              <a:endParaRPr b="1" sz="900">
                <a:solidFill>
                  <a:srgbClr val="0E65F0"/>
                </a:solidFill>
                <a:latin typeface="Roboto"/>
                <a:ea typeface="Roboto"/>
                <a:cs typeface="Roboto"/>
                <a:sym typeface="Roboto"/>
              </a:endParaRPr>
            </a:p>
          </p:txBody>
        </p:sp>
        <p:sp>
          <p:nvSpPr>
            <p:cNvPr id="958" name="Google Shape;958;p96"/>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900">
                  <a:solidFill>
                    <a:srgbClr val="FFFFFF"/>
                  </a:solidFill>
                  <a:latin typeface="Roboto"/>
                  <a:ea typeface="Roboto"/>
                  <a:cs typeface="Roboto"/>
                  <a:sym typeface="Roboto"/>
                </a:rPr>
                <a:t>Sell in Big Box retailers  </a:t>
              </a:r>
              <a:endParaRPr b="1" sz="900">
                <a:solidFill>
                  <a:srgbClr val="FFFFFF"/>
                </a:solidFill>
                <a:latin typeface="Roboto"/>
                <a:ea typeface="Roboto"/>
                <a:cs typeface="Roboto"/>
                <a:sym typeface="Roboto"/>
              </a:endParaRPr>
            </a:p>
          </p:txBody>
        </p:sp>
        <p:sp>
          <p:nvSpPr>
            <p:cNvPr id="959" name="Google Shape;959;p96"/>
            <p:cNvSpPr txBox="1"/>
            <p:nvPr/>
          </p:nvSpPr>
          <p:spPr>
            <a:xfrm rot="-2700000">
              <a:off x="5295260"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b="1" sz="900">
                <a:latin typeface="Roboto"/>
                <a:ea typeface="Roboto"/>
                <a:cs typeface="Roboto"/>
                <a:sym typeface="Roboto"/>
              </a:endParaRPr>
            </a:p>
          </p:txBody>
        </p:sp>
      </p:grpSp>
      <p:grpSp>
        <p:nvGrpSpPr>
          <p:cNvPr id="960" name="Google Shape;960;p96"/>
          <p:cNvGrpSpPr/>
          <p:nvPr/>
        </p:nvGrpSpPr>
        <p:grpSpPr>
          <a:xfrm rot="2666250">
            <a:off x="3268385" y="1352214"/>
            <a:ext cx="2063512" cy="1949191"/>
            <a:chOff x="3269751" y="1318143"/>
            <a:chExt cx="2604522" cy="2460300"/>
          </a:xfrm>
        </p:grpSpPr>
        <p:sp>
          <p:nvSpPr>
            <p:cNvPr id="961" name="Google Shape;961;p96"/>
            <p:cNvSpPr/>
            <p:nvPr/>
          </p:nvSpPr>
          <p:spPr>
            <a:xfrm rot="2700000">
              <a:off x="4255100" y="1053398"/>
              <a:ext cx="489601" cy="2989789"/>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962" name="Google Shape;962;p96"/>
            <p:cNvSpPr/>
            <p:nvPr/>
          </p:nvSpPr>
          <p:spPr>
            <a:xfrm rot="-2639773">
              <a:off x="3458806" y="3255967"/>
              <a:ext cx="326946" cy="325223"/>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s" sz="900">
                  <a:solidFill>
                    <a:srgbClr val="0D5DDF"/>
                  </a:solidFill>
                  <a:latin typeface="Roboto"/>
                  <a:ea typeface="Roboto"/>
                  <a:cs typeface="Roboto"/>
                  <a:sym typeface="Roboto"/>
                </a:rPr>
                <a:t>3</a:t>
              </a:r>
              <a:endParaRPr b="1" sz="900">
                <a:solidFill>
                  <a:srgbClr val="0D5DDF"/>
                </a:solidFill>
                <a:latin typeface="Roboto"/>
                <a:ea typeface="Roboto"/>
                <a:cs typeface="Roboto"/>
                <a:sym typeface="Roboto"/>
              </a:endParaRPr>
            </a:p>
          </p:txBody>
        </p:sp>
        <p:sp>
          <p:nvSpPr>
            <p:cNvPr id="963" name="Google Shape;963;p96"/>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900">
                  <a:solidFill>
                    <a:srgbClr val="FFFFFF"/>
                  </a:solidFill>
                  <a:latin typeface="Roboto"/>
                  <a:ea typeface="Roboto"/>
                  <a:cs typeface="Roboto"/>
                  <a:sym typeface="Roboto"/>
                </a:rPr>
                <a:t>Launching of the product and gaining user base of 100,000</a:t>
              </a:r>
              <a:endParaRPr b="1" sz="900">
                <a:solidFill>
                  <a:srgbClr val="FFFFFF"/>
                </a:solidFill>
                <a:latin typeface="Roboto"/>
                <a:ea typeface="Roboto"/>
                <a:cs typeface="Roboto"/>
                <a:sym typeface="Roboto"/>
              </a:endParaRPr>
            </a:p>
          </p:txBody>
        </p:sp>
        <p:sp>
          <p:nvSpPr>
            <p:cNvPr id="964" name="Google Shape;964;p96"/>
            <p:cNvSpPr txBox="1"/>
            <p:nvPr/>
          </p:nvSpPr>
          <p:spPr>
            <a:xfrm rot="-2700000">
              <a:off x="3803593"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b="1" sz="900">
                <a:latin typeface="Roboto"/>
                <a:ea typeface="Roboto"/>
                <a:cs typeface="Roboto"/>
                <a:sym typeface="Roboto"/>
              </a:endParaRPr>
            </a:p>
          </p:txBody>
        </p:sp>
      </p:grpSp>
      <p:grpSp>
        <p:nvGrpSpPr>
          <p:cNvPr id="965" name="Google Shape;965;p96"/>
          <p:cNvGrpSpPr/>
          <p:nvPr/>
        </p:nvGrpSpPr>
        <p:grpSpPr>
          <a:xfrm rot="2666250">
            <a:off x="2423725" y="523977"/>
            <a:ext cx="2063512" cy="1949191"/>
            <a:chOff x="1776626" y="1318143"/>
            <a:chExt cx="2604522" cy="2460300"/>
          </a:xfrm>
        </p:grpSpPr>
        <p:grpSp>
          <p:nvGrpSpPr>
            <p:cNvPr id="966" name="Google Shape;966;p96"/>
            <p:cNvGrpSpPr/>
            <p:nvPr/>
          </p:nvGrpSpPr>
          <p:grpSpPr>
            <a:xfrm>
              <a:off x="1776626" y="1318143"/>
              <a:ext cx="2604522" cy="2460300"/>
              <a:chOff x="1776626" y="1318143"/>
              <a:chExt cx="2604522" cy="2460300"/>
            </a:xfrm>
          </p:grpSpPr>
          <p:sp>
            <p:nvSpPr>
              <p:cNvPr id="967" name="Google Shape;967;p96"/>
              <p:cNvSpPr/>
              <p:nvPr/>
            </p:nvSpPr>
            <p:spPr>
              <a:xfrm rot="2700000">
                <a:off x="2761975" y="1053398"/>
                <a:ext cx="489601" cy="2989789"/>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968" name="Google Shape;968;p96"/>
              <p:cNvSpPr txBox="1"/>
              <p:nvPr/>
            </p:nvSpPr>
            <p:spPr>
              <a:xfrm rot="-2700000">
                <a:off x="1673346" y="2531339"/>
                <a:ext cx="2666500" cy="342805"/>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1600"/>
                  </a:spcAft>
                  <a:buNone/>
                </a:pPr>
                <a:r>
                  <a:rPr b="1" lang="es" sz="800">
                    <a:solidFill>
                      <a:srgbClr val="FFFFFF"/>
                    </a:solidFill>
                    <a:latin typeface="Catamaran"/>
                    <a:ea typeface="Catamaran"/>
                    <a:cs typeface="Catamaran"/>
                    <a:sym typeface="Catamaran"/>
                  </a:rPr>
                  <a:t>Further development of spray or partnering with large brand</a:t>
                </a:r>
                <a:endParaRPr b="1" sz="800">
                  <a:solidFill>
                    <a:srgbClr val="FFFFFF"/>
                  </a:solidFill>
                  <a:latin typeface="Roboto"/>
                  <a:ea typeface="Roboto"/>
                  <a:cs typeface="Roboto"/>
                  <a:sym typeface="Roboto"/>
                </a:endParaRPr>
              </a:p>
            </p:txBody>
          </p:sp>
          <p:sp>
            <p:nvSpPr>
              <p:cNvPr id="969" name="Google Shape;969;p96"/>
              <p:cNvSpPr txBox="1"/>
              <p:nvPr/>
            </p:nvSpPr>
            <p:spPr>
              <a:xfrm rot="-2700000">
                <a:off x="231046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b="1" sz="900">
                  <a:latin typeface="Roboto"/>
                  <a:ea typeface="Roboto"/>
                  <a:cs typeface="Roboto"/>
                  <a:sym typeface="Roboto"/>
                </a:endParaRPr>
              </a:p>
            </p:txBody>
          </p:sp>
        </p:grpSp>
        <p:sp>
          <p:nvSpPr>
            <p:cNvPr id="970" name="Google Shape;970;p96"/>
            <p:cNvSpPr/>
            <p:nvPr/>
          </p:nvSpPr>
          <p:spPr>
            <a:xfrm rot="-2639773">
              <a:off x="1965689" y="3255913"/>
              <a:ext cx="326946" cy="325223"/>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s" sz="900">
                  <a:solidFill>
                    <a:srgbClr val="0C58D3"/>
                  </a:solidFill>
                  <a:latin typeface="Roboto"/>
                  <a:ea typeface="Roboto"/>
                  <a:cs typeface="Roboto"/>
                  <a:sym typeface="Roboto"/>
                </a:rPr>
                <a:t>2</a:t>
              </a:r>
              <a:endParaRPr b="1" sz="900">
                <a:solidFill>
                  <a:srgbClr val="0C58D3"/>
                </a:solidFill>
                <a:latin typeface="Roboto"/>
                <a:ea typeface="Roboto"/>
                <a:cs typeface="Roboto"/>
                <a:sym typeface="Roboto"/>
              </a:endParaRPr>
            </a:p>
          </p:txBody>
        </p:sp>
      </p:grpSp>
      <p:grpSp>
        <p:nvGrpSpPr>
          <p:cNvPr id="971" name="Google Shape;971;p96"/>
          <p:cNvGrpSpPr/>
          <p:nvPr/>
        </p:nvGrpSpPr>
        <p:grpSpPr>
          <a:xfrm rot="2666250">
            <a:off x="1596228" y="-343450"/>
            <a:ext cx="1949248" cy="1949191"/>
            <a:chOff x="284959" y="1318143"/>
            <a:chExt cx="2460300" cy="2460300"/>
          </a:xfrm>
        </p:grpSpPr>
        <p:sp>
          <p:nvSpPr>
            <p:cNvPr id="972" name="Google Shape;972;p96"/>
            <p:cNvSpPr/>
            <p:nvPr/>
          </p:nvSpPr>
          <p:spPr>
            <a:xfrm rot="2700000">
              <a:off x="1270309" y="1053398"/>
              <a:ext cx="489601" cy="2989789"/>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973" name="Google Shape;973;p96"/>
            <p:cNvSpPr/>
            <p:nvPr/>
          </p:nvSpPr>
          <p:spPr>
            <a:xfrm rot="-2641966">
              <a:off x="472508" y="3256027"/>
              <a:ext cx="326730" cy="325223"/>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s" sz="900">
                  <a:solidFill>
                    <a:srgbClr val="0944A1"/>
                  </a:solidFill>
                  <a:latin typeface="Roboto"/>
                  <a:ea typeface="Roboto"/>
                  <a:cs typeface="Roboto"/>
                  <a:sym typeface="Roboto"/>
                </a:rPr>
                <a:t>1</a:t>
              </a:r>
              <a:endParaRPr b="1" sz="900">
                <a:solidFill>
                  <a:srgbClr val="0944A1"/>
                </a:solidFill>
                <a:latin typeface="Roboto"/>
                <a:ea typeface="Roboto"/>
                <a:cs typeface="Roboto"/>
                <a:sym typeface="Roboto"/>
              </a:endParaRPr>
            </a:p>
          </p:txBody>
        </p:sp>
        <p:sp>
          <p:nvSpPr>
            <p:cNvPr id="974" name="Google Shape;974;p96"/>
            <p:cNvSpPr txBox="1"/>
            <p:nvPr/>
          </p:nvSpPr>
          <p:spPr>
            <a:xfrm rot="-2700000">
              <a:off x="490517" y="2529149"/>
              <a:ext cx="2368666" cy="342805"/>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es" sz="900">
                  <a:solidFill>
                    <a:srgbClr val="FFFFFF"/>
                  </a:solidFill>
                  <a:latin typeface="Catamaran"/>
                  <a:ea typeface="Catamaran"/>
                  <a:cs typeface="Catamaran"/>
                  <a:sym typeface="Catamaran"/>
                </a:rPr>
                <a:t>Filing for a patent.</a:t>
              </a:r>
              <a:endParaRPr b="1" sz="900">
                <a:solidFill>
                  <a:srgbClr val="FFFFFF"/>
                </a:solidFill>
                <a:latin typeface="Catamaran"/>
                <a:ea typeface="Catamaran"/>
                <a:cs typeface="Catamaran"/>
                <a:sym typeface="Catamaran"/>
              </a:endParaRPr>
            </a:p>
            <a:p>
              <a:pPr indent="0" lvl="0" marL="0" rtl="0" algn="l">
                <a:lnSpc>
                  <a:spcPct val="115000"/>
                </a:lnSpc>
                <a:spcBef>
                  <a:spcPts val="1600"/>
                </a:spcBef>
                <a:spcAft>
                  <a:spcPts val="0"/>
                </a:spcAft>
                <a:buNone/>
              </a:pPr>
              <a:r>
                <a:t/>
              </a:r>
              <a:endParaRPr b="1" sz="900">
                <a:solidFill>
                  <a:srgbClr val="FFFFFF"/>
                </a:solidFill>
                <a:latin typeface="Roboto"/>
                <a:ea typeface="Roboto"/>
                <a:cs typeface="Roboto"/>
                <a:sym typeface="Roboto"/>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Google Shape;979;p97"/>
          <p:cNvSpPr txBox="1"/>
          <p:nvPr>
            <p:ph type="ctrTitle"/>
          </p:nvPr>
        </p:nvSpPr>
        <p:spPr>
          <a:xfrm>
            <a:off x="679500" y="508450"/>
            <a:ext cx="48069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TIMELINE AND ACTION PLAN</a:t>
            </a:r>
            <a:endParaRPr/>
          </a:p>
        </p:txBody>
      </p:sp>
      <p:sp>
        <p:nvSpPr>
          <p:cNvPr id="980" name="Google Shape;980;p97"/>
          <p:cNvSpPr txBox="1"/>
          <p:nvPr>
            <p:ph idx="12" type="sldNum"/>
          </p:nvPr>
        </p:nvSpPr>
        <p:spPr>
          <a:xfrm>
            <a:off x="8556784" y="375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981" name="Google Shape;981;p97"/>
          <p:cNvSpPr/>
          <p:nvPr/>
        </p:nvSpPr>
        <p:spPr>
          <a:xfrm>
            <a:off x="7315200" y="1833325"/>
            <a:ext cx="1828800" cy="3310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97"/>
          <p:cNvSpPr/>
          <p:nvPr/>
        </p:nvSpPr>
        <p:spPr>
          <a:xfrm>
            <a:off x="7315200" y="1304975"/>
            <a:ext cx="18288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97"/>
          <p:cNvSpPr txBox="1"/>
          <p:nvPr/>
        </p:nvSpPr>
        <p:spPr>
          <a:xfrm>
            <a:off x="7520850" y="1907050"/>
            <a:ext cx="14175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5E5E5E"/>
                </a:solidFill>
                <a:latin typeface="Roboto"/>
                <a:ea typeface="Roboto"/>
                <a:cs typeface="Roboto"/>
                <a:sym typeface="Roboto"/>
              </a:rPr>
              <a:t>Launch the product</a:t>
            </a:r>
            <a:endParaRPr b="1" sz="1200">
              <a:solidFill>
                <a:srgbClr val="5E5E5E"/>
              </a:solidFill>
              <a:latin typeface="Roboto"/>
              <a:ea typeface="Roboto"/>
              <a:cs typeface="Roboto"/>
              <a:sym typeface="Roboto"/>
            </a:endParaRPr>
          </a:p>
        </p:txBody>
      </p:sp>
      <p:sp>
        <p:nvSpPr>
          <p:cNvPr id="984" name="Google Shape;984;p97"/>
          <p:cNvSpPr txBox="1"/>
          <p:nvPr/>
        </p:nvSpPr>
        <p:spPr>
          <a:xfrm>
            <a:off x="7520850" y="2406550"/>
            <a:ext cx="1417500" cy="258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900">
                <a:solidFill>
                  <a:srgbClr val="5E5E5E"/>
                </a:solidFill>
                <a:latin typeface="Roboto"/>
                <a:ea typeface="Roboto"/>
                <a:cs typeface="Roboto"/>
                <a:sym typeface="Roboto"/>
              </a:rPr>
              <a:t>What: Manufacture and sell it to distributors.</a:t>
            </a:r>
            <a:endParaRPr sz="900">
              <a:solidFill>
                <a:srgbClr val="5E5E5E"/>
              </a:solidFill>
              <a:latin typeface="Roboto"/>
              <a:ea typeface="Roboto"/>
              <a:cs typeface="Roboto"/>
              <a:sym typeface="Roboto"/>
            </a:endParaRPr>
          </a:p>
          <a:p>
            <a:pPr indent="0" lvl="0" marL="0" rtl="0" algn="l">
              <a:lnSpc>
                <a:spcPct val="100000"/>
              </a:lnSpc>
              <a:spcBef>
                <a:spcPts val="0"/>
              </a:spcBef>
              <a:spcAft>
                <a:spcPts val="0"/>
              </a:spcAft>
              <a:buNone/>
            </a:pPr>
            <a:r>
              <a:t/>
            </a:r>
            <a:endParaRPr sz="900">
              <a:solidFill>
                <a:srgbClr val="5E5E5E"/>
              </a:solidFill>
              <a:latin typeface="Roboto"/>
              <a:ea typeface="Roboto"/>
              <a:cs typeface="Roboto"/>
              <a:sym typeface="Roboto"/>
            </a:endParaRPr>
          </a:p>
          <a:p>
            <a:pPr indent="0" lvl="0" marL="0" rtl="0" algn="l">
              <a:lnSpc>
                <a:spcPct val="100000"/>
              </a:lnSpc>
              <a:spcBef>
                <a:spcPts val="0"/>
              </a:spcBef>
              <a:spcAft>
                <a:spcPts val="0"/>
              </a:spcAft>
              <a:buNone/>
            </a:pPr>
            <a:r>
              <a:rPr lang="es" sz="900">
                <a:solidFill>
                  <a:srgbClr val="5E5E5E"/>
                </a:solidFill>
                <a:latin typeface="Roboto"/>
                <a:ea typeface="Roboto"/>
                <a:cs typeface="Roboto"/>
                <a:sym typeface="Roboto"/>
              </a:rPr>
              <a:t>Who: Team + Retailers such as Amazon and Walmart</a:t>
            </a:r>
            <a:endParaRPr sz="900">
              <a:solidFill>
                <a:srgbClr val="5E5E5E"/>
              </a:solidFill>
              <a:latin typeface="Roboto"/>
              <a:ea typeface="Roboto"/>
              <a:cs typeface="Roboto"/>
              <a:sym typeface="Roboto"/>
            </a:endParaRPr>
          </a:p>
          <a:p>
            <a:pPr indent="0" lvl="0" marL="0" rtl="0" algn="l">
              <a:lnSpc>
                <a:spcPct val="100000"/>
              </a:lnSpc>
              <a:spcBef>
                <a:spcPts val="0"/>
              </a:spcBef>
              <a:spcAft>
                <a:spcPts val="0"/>
              </a:spcAft>
              <a:buNone/>
            </a:pPr>
            <a:r>
              <a:t/>
            </a:r>
            <a:endParaRPr sz="900">
              <a:solidFill>
                <a:srgbClr val="5E5E5E"/>
              </a:solidFill>
              <a:latin typeface="Roboto"/>
              <a:ea typeface="Roboto"/>
              <a:cs typeface="Roboto"/>
              <a:sym typeface="Roboto"/>
            </a:endParaRPr>
          </a:p>
          <a:p>
            <a:pPr indent="0" lvl="0" marL="0" rtl="0" algn="l">
              <a:lnSpc>
                <a:spcPct val="100000"/>
              </a:lnSpc>
              <a:spcBef>
                <a:spcPts val="0"/>
              </a:spcBef>
              <a:spcAft>
                <a:spcPts val="0"/>
              </a:spcAft>
              <a:buNone/>
            </a:pPr>
            <a:r>
              <a:rPr lang="es" sz="900">
                <a:solidFill>
                  <a:srgbClr val="5E5E5E"/>
                </a:solidFill>
                <a:latin typeface="Roboto"/>
                <a:ea typeface="Roboto"/>
                <a:cs typeface="Roboto"/>
                <a:sym typeface="Roboto"/>
              </a:rPr>
              <a:t>Resources: A manufacturing strategy, funds, and connections with different retailers.</a:t>
            </a:r>
            <a:endParaRPr sz="900">
              <a:solidFill>
                <a:srgbClr val="5E5E5E"/>
              </a:solidFill>
              <a:latin typeface="Roboto"/>
              <a:ea typeface="Roboto"/>
              <a:cs typeface="Roboto"/>
              <a:sym typeface="Roboto"/>
            </a:endParaRPr>
          </a:p>
          <a:p>
            <a:pPr indent="0" lvl="0" marL="0" rtl="0" algn="l">
              <a:lnSpc>
                <a:spcPct val="100000"/>
              </a:lnSpc>
              <a:spcBef>
                <a:spcPts val="0"/>
              </a:spcBef>
              <a:spcAft>
                <a:spcPts val="0"/>
              </a:spcAft>
              <a:buNone/>
            </a:pPr>
            <a:r>
              <a:t/>
            </a:r>
            <a:endParaRPr sz="900">
              <a:solidFill>
                <a:srgbClr val="5E5E5E"/>
              </a:solidFill>
              <a:latin typeface="Roboto"/>
              <a:ea typeface="Roboto"/>
              <a:cs typeface="Roboto"/>
              <a:sym typeface="Roboto"/>
            </a:endParaRPr>
          </a:p>
          <a:p>
            <a:pPr indent="0" lvl="0" marL="0" rtl="0" algn="l">
              <a:lnSpc>
                <a:spcPct val="100000"/>
              </a:lnSpc>
              <a:spcBef>
                <a:spcPts val="0"/>
              </a:spcBef>
              <a:spcAft>
                <a:spcPts val="0"/>
              </a:spcAft>
              <a:buNone/>
            </a:pPr>
            <a:r>
              <a:rPr lang="es" sz="900">
                <a:solidFill>
                  <a:srgbClr val="5E5E5E"/>
                </a:solidFill>
                <a:latin typeface="Roboto"/>
                <a:ea typeface="Roboto"/>
                <a:cs typeface="Roboto"/>
                <a:sym typeface="Roboto"/>
              </a:rPr>
              <a:t>Success: Build a user base of 100,000 people</a:t>
            </a:r>
            <a:endParaRPr sz="900">
              <a:solidFill>
                <a:srgbClr val="5E5E5E"/>
              </a:solidFill>
              <a:latin typeface="Roboto"/>
              <a:ea typeface="Roboto"/>
              <a:cs typeface="Roboto"/>
              <a:sym typeface="Roboto"/>
            </a:endParaRPr>
          </a:p>
          <a:p>
            <a:pPr indent="0" lvl="0" marL="0" rtl="0" algn="l">
              <a:lnSpc>
                <a:spcPct val="100000"/>
              </a:lnSpc>
              <a:spcBef>
                <a:spcPts val="0"/>
              </a:spcBef>
              <a:spcAft>
                <a:spcPts val="0"/>
              </a:spcAft>
              <a:buNone/>
            </a:pPr>
            <a:r>
              <a:t/>
            </a:r>
            <a:endParaRPr sz="900">
              <a:solidFill>
                <a:srgbClr val="5E5E5E"/>
              </a:solidFill>
              <a:latin typeface="Roboto"/>
              <a:ea typeface="Roboto"/>
              <a:cs typeface="Roboto"/>
              <a:sym typeface="Roboto"/>
            </a:endParaRPr>
          </a:p>
        </p:txBody>
      </p:sp>
      <p:sp>
        <p:nvSpPr>
          <p:cNvPr id="985" name="Google Shape;985;p97"/>
          <p:cNvSpPr txBox="1"/>
          <p:nvPr/>
        </p:nvSpPr>
        <p:spPr>
          <a:xfrm>
            <a:off x="7520850" y="1450500"/>
            <a:ext cx="10956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000">
                <a:solidFill>
                  <a:srgbClr val="5E5E5E"/>
                </a:solidFill>
                <a:latin typeface="Roboto"/>
                <a:ea typeface="Roboto"/>
                <a:cs typeface="Roboto"/>
                <a:sym typeface="Roboto"/>
              </a:rPr>
              <a:t>August 2021</a:t>
            </a:r>
            <a:endParaRPr sz="1000">
              <a:solidFill>
                <a:srgbClr val="5E5E5E"/>
              </a:solidFill>
              <a:latin typeface="Roboto"/>
              <a:ea typeface="Roboto"/>
              <a:cs typeface="Roboto"/>
              <a:sym typeface="Roboto"/>
            </a:endParaRPr>
          </a:p>
        </p:txBody>
      </p:sp>
      <p:sp>
        <p:nvSpPr>
          <p:cNvPr id="986" name="Google Shape;986;p97"/>
          <p:cNvSpPr/>
          <p:nvPr/>
        </p:nvSpPr>
        <p:spPr>
          <a:xfrm>
            <a:off x="5486400" y="1833325"/>
            <a:ext cx="1828800" cy="3310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97"/>
          <p:cNvSpPr/>
          <p:nvPr/>
        </p:nvSpPr>
        <p:spPr>
          <a:xfrm>
            <a:off x="5486400" y="1304975"/>
            <a:ext cx="18288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8" name="Google Shape;988;p97"/>
          <p:cNvCxnSpPr/>
          <p:nvPr/>
        </p:nvCxnSpPr>
        <p:spPr>
          <a:xfrm>
            <a:off x="7315200" y="1304975"/>
            <a:ext cx="0" cy="2837400"/>
          </a:xfrm>
          <a:prstGeom prst="straightConnector1">
            <a:avLst/>
          </a:prstGeom>
          <a:noFill/>
          <a:ln cap="flat" cmpd="sng" w="9525">
            <a:solidFill>
              <a:srgbClr val="D9D9D9"/>
            </a:solidFill>
            <a:prstDash val="dot"/>
            <a:round/>
            <a:headEnd len="sm" w="sm" type="none"/>
            <a:tailEnd len="sm" w="sm" type="none"/>
          </a:ln>
        </p:spPr>
      </p:cxnSp>
      <p:sp>
        <p:nvSpPr>
          <p:cNvPr id="989" name="Google Shape;989;p97"/>
          <p:cNvSpPr txBox="1"/>
          <p:nvPr/>
        </p:nvSpPr>
        <p:spPr>
          <a:xfrm>
            <a:off x="5692050" y="1861150"/>
            <a:ext cx="14175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5E5E5E"/>
                </a:solidFill>
                <a:latin typeface="Roboto"/>
                <a:ea typeface="Roboto"/>
                <a:cs typeface="Roboto"/>
                <a:sym typeface="Roboto"/>
              </a:rPr>
              <a:t>Talk to potential sponsors</a:t>
            </a:r>
            <a:endParaRPr b="1" sz="1200">
              <a:solidFill>
                <a:srgbClr val="5E5E5E"/>
              </a:solidFill>
              <a:latin typeface="Roboto"/>
              <a:ea typeface="Roboto"/>
              <a:cs typeface="Roboto"/>
              <a:sym typeface="Roboto"/>
            </a:endParaRPr>
          </a:p>
        </p:txBody>
      </p:sp>
      <p:sp>
        <p:nvSpPr>
          <p:cNvPr id="990" name="Google Shape;990;p97"/>
          <p:cNvSpPr txBox="1"/>
          <p:nvPr/>
        </p:nvSpPr>
        <p:spPr>
          <a:xfrm>
            <a:off x="5692050" y="2406550"/>
            <a:ext cx="1417500" cy="25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5E5E5E"/>
                </a:solidFill>
                <a:latin typeface="Roboto"/>
                <a:ea typeface="Roboto"/>
                <a:cs typeface="Roboto"/>
                <a:sym typeface="Roboto"/>
              </a:rPr>
              <a:t>What: Talk to investors to collect funds to start the project.</a:t>
            </a:r>
            <a:endParaRPr sz="900">
              <a:solidFill>
                <a:srgbClr val="5E5E5E"/>
              </a:solidFill>
              <a:latin typeface="Roboto"/>
              <a:ea typeface="Roboto"/>
              <a:cs typeface="Roboto"/>
              <a:sym typeface="Roboto"/>
            </a:endParaRPr>
          </a:p>
          <a:p>
            <a:pPr indent="0" lvl="0" marL="0" rtl="0" algn="l">
              <a:spcBef>
                <a:spcPts val="0"/>
              </a:spcBef>
              <a:spcAft>
                <a:spcPts val="0"/>
              </a:spcAft>
              <a:buNone/>
            </a:pPr>
            <a:r>
              <a:t/>
            </a:r>
            <a:endParaRPr sz="900">
              <a:solidFill>
                <a:srgbClr val="5E5E5E"/>
              </a:solidFill>
              <a:latin typeface="Roboto"/>
              <a:ea typeface="Roboto"/>
              <a:cs typeface="Roboto"/>
              <a:sym typeface="Roboto"/>
            </a:endParaRPr>
          </a:p>
          <a:p>
            <a:pPr indent="0" lvl="0" marL="0" rtl="0" algn="l">
              <a:spcBef>
                <a:spcPts val="0"/>
              </a:spcBef>
              <a:spcAft>
                <a:spcPts val="0"/>
              </a:spcAft>
              <a:buNone/>
            </a:pPr>
            <a:r>
              <a:rPr lang="es" sz="900">
                <a:solidFill>
                  <a:srgbClr val="5E5E5E"/>
                </a:solidFill>
                <a:latin typeface="Roboto"/>
                <a:ea typeface="Roboto"/>
                <a:cs typeface="Roboto"/>
                <a:sym typeface="Roboto"/>
              </a:rPr>
              <a:t>Who: The team + investors</a:t>
            </a:r>
            <a:endParaRPr sz="900">
              <a:solidFill>
                <a:srgbClr val="5E5E5E"/>
              </a:solidFill>
              <a:latin typeface="Roboto"/>
              <a:ea typeface="Roboto"/>
              <a:cs typeface="Roboto"/>
              <a:sym typeface="Roboto"/>
            </a:endParaRPr>
          </a:p>
          <a:p>
            <a:pPr indent="0" lvl="0" marL="0" rtl="0" algn="l">
              <a:spcBef>
                <a:spcPts val="0"/>
              </a:spcBef>
              <a:spcAft>
                <a:spcPts val="0"/>
              </a:spcAft>
              <a:buNone/>
            </a:pPr>
            <a:r>
              <a:t/>
            </a:r>
            <a:endParaRPr sz="900">
              <a:solidFill>
                <a:srgbClr val="5E5E5E"/>
              </a:solidFill>
              <a:latin typeface="Roboto"/>
              <a:ea typeface="Roboto"/>
              <a:cs typeface="Roboto"/>
              <a:sym typeface="Roboto"/>
            </a:endParaRPr>
          </a:p>
          <a:p>
            <a:pPr indent="0" lvl="0" marL="0" rtl="0" algn="l">
              <a:spcBef>
                <a:spcPts val="0"/>
              </a:spcBef>
              <a:spcAft>
                <a:spcPts val="0"/>
              </a:spcAft>
              <a:buNone/>
            </a:pPr>
            <a:r>
              <a:rPr lang="es" sz="900">
                <a:solidFill>
                  <a:srgbClr val="5E5E5E"/>
                </a:solidFill>
                <a:latin typeface="Roboto"/>
                <a:ea typeface="Roboto"/>
                <a:cs typeface="Roboto"/>
                <a:sym typeface="Roboto"/>
              </a:rPr>
              <a:t>Resources: Team, pitch, a network of people</a:t>
            </a:r>
            <a:endParaRPr sz="900">
              <a:solidFill>
                <a:srgbClr val="5E5E5E"/>
              </a:solidFill>
              <a:latin typeface="Roboto"/>
              <a:ea typeface="Roboto"/>
              <a:cs typeface="Roboto"/>
              <a:sym typeface="Roboto"/>
            </a:endParaRPr>
          </a:p>
          <a:p>
            <a:pPr indent="0" lvl="0" marL="0" rtl="0" algn="l">
              <a:spcBef>
                <a:spcPts val="0"/>
              </a:spcBef>
              <a:spcAft>
                <a:spcPts val="0"/>
              </a:spcAft>
              <a:buNone/>
            </a:pPr>
            <a:r>
              <a:t/>
            </a:r>
            <a:endParaRPr sz="900">
              <a:solidFill>
                <a:srgbClr val="5E5E5E"/>
              </a:solidFill>
              <a:latin typeface="Roboto"/>
              <a:ea typeface="Roboto"/>
              <a:cs typeface="Roboto"/>
              <a:sym typeface="Roboto"/>
            </a:endParaRPr>
          </a:p>
          <a:p>
            <a:pPr indent="0" lvl="0" marL="0" rtl="0" algn="l">
              <a:spcBef>
                <a:spcPts val="0"/>
              </a:spcBef>
              <a:spcAft>
                <a:spcPts val="0"/>
              </a:spcAft>
              <a:buNone/>
            </a:pPr>
            <a:r>
              <a:rPr lang="es" sz="900">
                <a:solidFill>
                  <a:srgbClr val="5E5E5E"/>
                </a:solidFill>
                <a:latin typeface="Roboto"/>
                <a:ea typeface="Roboto"/>
                <a:cs typeface="Roboto"/>
                <a:sym typeface="Roboto"/>
              </a:rPr>
              <a:t>Success: Enough money to manufacture the products, and distribute them to retailers.</a:t>
            </a:r>
            <a:endParaRPr sz="900">
              <a:solidFill>
                <a:srgbClr val="5E5E5E"/>
              </a:solidFill>
              <a:latin typeface="Roboto"/>
              <a:ea typeface="Roboto"/>
              <a:cs typeface="Roboto"/>
              <a:sym typeface="Roboto"/>
            </a:endParaRPr>
          </a:p>
        </p:txBody>
      </p:sp>
      <p:sp>
        <p:nvSpPr>
          <p:cNvPr id="991" name="Google Shape;991;p97"/>
          <p:cNvSpPr txBox="1"/>
          <p:nvPr/>
        </p:nvSpPr>
        <p:spPr>
          <a:xfrm>
            <a:off x="5692050" y="14505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000">
                <a:solidFill>
                  <a:srgbClr val="5E5E5E"/>
                </a:solidFill>
                <a:latin typeface="Roboto"/>
                <a:ea typeface="Roboto"/>
                <a:cs typeface="Roboto"/>
                <a:sym typeface="Roboto"/>
              </a:rPr>
              <a:t>Mar 2021</a:t>
            </a:r>
            <a:endParaRPr sz="1000">
              <a:solidFill>
                <a:srgbClr val="5E5E5E"/>
              </a:solidFill>
              <a:latin typeface="Roboto"/>
              <a:ea typeface="Roboto"/>
              <a:cs typeface="Roboto"/>
              <a:sym typeface="Roboto"/>
            </a:endParaRPr>
          </a:p>
        </p:txBody>
      </p:sp>
      <p:sp>
        <p:nvSpPr>
          <p:cNvPr id="992" name="Google Shape;992;p97"/>
          <p:cNvSpPr/>
          <p:nvPr/>
        </p:nvSpPr>
        <p:spPr>
          <a:xfrm>
            <a:off x="3657600" y="1833325"/>
            <a:ext cx="1828800" cy="3310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97"/>
          <p:cNvSpPr/>
          <p:nvPr/>
        </p:nvSpPr>
        <p:spPr>
          <a:xfrm>
            <a:off x="3657600" y="1304975"/>
            <a:ext cx="18288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4" name="Google Shape;994;p97"/>
          <p:cNvCxnSpPr/>
          <p:nvPr/>
        </p:nvCxnSpPr>
        <p:spPr>
          <a:xfrm>
            <a:off x="5486400" y="1304975"/>
            <a:ext cx="0" cy="2837400"/>
          </a:xfrm>
          <a:prstGeom prst="straightConnector1">
            <a:avLst/>
          </a:prstGeom>
          <a:noFill/>
          <a:ln cap="flat" cmpd="sng" w="9525">
            <a:solidFill>
              <a:srgbClr val="D9D9D9"/>
            </a:solidFill>
            <a:prstDash val="dot"/>
            <a:round/>
            <a:headEnd len="sm" w="sm" type="none"/>
            <a:tailEnd len="sm" w="sm" type="none"/>
          </a:ln>
        </p:spPr>
      </p:cxnSp>
      <p:sp>
        <p:nvSpPr>
          <p:cNvPr id="995" name="Google Shape;995;p97"/>
          <p:cNvSpPr txBox="1"/>
          <p:nvPr/>
        </p:nvSpPr>
        <p:spPr>
          <a:xfrm>
            <a:off x="3863250" y="1907050"/>
            <a:ext cx="14175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5E5E5E"/>
                </a:solidFill>
                <a:latin typeface="Roboto"/>
                <a:ea typeface="Roboto"/>
                <a:cs typeface="Roboto"/>
                <a:sym typeface="Roboto"/>
              </a:rPr>
              <a:t>File for a Patent</a:t>
            </a:r>
            <a:endParaRPr b="1" sz="1200">
              <a:solidFill>
                <a:srgbClr val="5E5E5E"/>
              </a:solidFill>
              <a:latin typeface="Roboto"/>
              <a:ea typeface="Roboto"/>
              <a:cs typeface="Roboto"/>
              <a:sym typeface="Roboto"/>
            </a:endParaRPr>
          </a:p>
        </p:txBody>
      </p:sp>
      <p:sp>
        <p:nvSpPr>
          <p:cNvPr id="996" name="Google Shape;996;p97"/>
          <p:cNvSpPr txBox="1"/>
          <p:nvPr/>
        </p:nvSpPr>
        <p:spPr>
          <a:xfrm>
            <a:off x="3863250" y="2337550"/>
            <a:ext cx="1417500" cy="264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900">
                <a:solidFill>
                  <a:srgbClr val="5E5E5E"/>
                </a:solidFill>
                <a:latin typeface="Roboto"/>
                <a:ea typeface="Roboto"/>
                <a:cs typeface="Roboto"/>
                <a:sym typeface="Roboto"/>
              </a:rPr>
              <a:t>What: File a patent to establish authority over our design, and the function of our product.</a:t>
            </a:r>
            <a:endParaRPr sz="900">
              <a:solidFill>
                <a:srgbClr val="5E5E5E"/>
              </a:solidFill>
              <a:latin typeface="Roboto"/>
              <a:ea typeface="Roboto"/>
              <a:cs typeface="Roboto"/>
              <a:sym typeface="Roboto"/>
            </a:endParaRPr>
          </a:p>
          <a:p>
            <a:pPr indent="0" lvl="0" marL="0" rtl="0" algn="l">
              <a:lnSpc>
                <a:spcPct val="100000"/>
              </a:lnSpc>
              <a:spcBef>
                <a:spcPts val="0"/>
              </a:spcBef>
              <a:spcAft>
                <a:spcPts val="0"/>
              </a:spcAft>
              <a:buNone/>
            </a:pPr>
            <a:r>
              <a:t/>
            </a:r>
            <a:endParaRPr sz="900">
              <a:solidFill>
                <a:srgbClr val="5E5E5E"/>
              </a:solidFill>
              <a:latin typeface="Roboto"/>
              <a:ea typeface="Roboto"/>
              <a:cs typeface="Roboto"/>
              <a:sym typeface="Roboto"/>
            </a:endParaRPr>
          </a:p>
          <a:p>
            <a:pPr indent="0" lvl="0" marL="0" rtl="0" algn="l">
              <a:lnSpc>
                <a:spcPct val="100000"/>
              </a:lnSpc>
              <a:spcBef>
                <a:spcPts val="0"/>
              </a:spcBef>
              <a:spcAft>
                <a:spcPts val="0"/>
              </a:spcAft>
              <a:buNone/>
            </a:pPr>
            <a:r>
              <a:rPr lang="es" sz="900">
                <a:solidFill>
                  <a:srgbClr val="5E5E5E"/>
                </a:solidFill>
                <a:latin typeface="Roboto"/>
                <a:ea typeface="Roboto"/>
                <a:cs typeface="Roboto"/>
                <a:sym typeface="Roboto"/>
              </a:rPr>
              <a:t>Who: the team</a:t>
            </a:r>
            <a:endParaRPr sz="900">
              <a:solidFill>
                <a:srgbClr val="5E5E5E"/>
              </a:solidFill>
              <a:latin typeface="Roboto"/>
              <a:ea typeface="Roboto"/>
              <a:cs typeface="Roboto"/>
              <a:sym typeface="Roboto"/>
            </a:endParaRPr>
          </a:p>
          <a:p>
            <a:pPr indent="0" lvl="0" marL="0" rtl="0" algn="l">
              <a:lnSpc>
                <a:spcPct val="100000"/>
              </a:lnSpc>
              <a:spcBef>
                <a:spcPts val="0"/>
              </a:spcBef>
              <a:spcAft>
                <a:spcPts val="0"/>
              </a:spcAft>
              <a:buNone/>
            </a:pPr>
            <a:r>
              <a:t/>
            </a:r>
            <a:endParaRPr sz="900">
              <a:solidFill>
                <a:srgbClr val="5E5E5E"/>
              </a:solidFill>
              <a:latin typeface="Roboto"/>
              <a:ea typeface="Roboto"/>
              <a:cs typeface="Roboto"/>
              <a:sym typeface="Roboto"/>
            </a:endParaRPr>
          </a:p>
          <a:p>
            <a:pPr indent="0" lvl="0" marL="0" rtl="0" algn="l">
              <a:lnSpc>
                <a:spcPct val="100000"/>
              </a:lnSpc>
              <a:spcBef>
                <a:spcPts val="0"/>
              </a:spcBef>
              <a:spcAft>
                <a:spcPts val="0"/>
              </a:spcAft>
              <a:buNone/>
            </a:pPr>
            <a:r>
              <a:rPr lang="es" sz="900">
                <a:solidFill>
                  <a:srgbClr val="5E5E5E"/>
                </a:solidFill>
                <a:latin typeface="Roboto"/>
                <a:ea typeface="Roboto"/>
                <a:cs typeface="Roboto"/>
                <a:sym typeface="Roboto"/>
              </a:rPr>
              <a:t>Resources: Contact with the US patent office, necessary paperwork</a:t>
            </a:r>
            <a:endParaRPr sz="900">
              <a:solidFill>
                <a:srgbClr val="5E5E5E"/>
              </a:solidFill>
              <a:latin typeface="Roboto"/>
              <a:ea typeface="Roboto"/>
              <a:cs typeface="Roboto"/>
              <a:sym typeface="Roboto"/>
            </a:endParaRPr>
          </a:p>
          <a:p>
            <a:pPr indent="0" lvl="0" marL="0" rtl="0" algn="l">
              <a:lnSpc>
                <a:spcPct val="100000"/>
              </a:lnSpc>
              <a:spcBef>
                <a:spcPts val="0"/>
              </a:spcBef>
              <a:spcAft>
                <a:spcPts val="0"/>
              </a:spcAft>
              <a:buNone/>
            </a:pPr>
            <a:r>
              <a:t/>
            </a:r>
            <a:endParaRPr sz="900">
              <a:solidFill>
                <a:srgbClr val="5E5E5E"/>
              </a:solidFill>
              <a:latin typeface="Roboto"/>
              <a:ea typeface="Roboto"/>
              <a:cs typeface="Roboto"/>
              <a:sym typeface="Roboto"/>
            </a:endParaRPr>
          </a:p>
          <a:p>
            <a:pPr indent="0" lvl="0" marL="0" rtl="0" algn="l">
              <a:lnSpc>
                <a:spcPct val="100000"/>
              </a:lnSpc>
              <a:spcBef>
                <a:spcPts val="0"/>
              </a:spcBef>
              <a:spcAft>
                <a:spcPts val="0"/>
              </a:spcAft>
              <a:buNone/>
            </a:pPr>
            <a:r>
              <a:rPr lang="es" sz="900">
                <a:solidFill>
                  <a:srgbClr val="5E5E5E"/>
                </a:solidFill>
                <a:latin typeface="Roboto"/>
                <a:ea typeface="Roboto"/>
                <a:cs typeface="Roboto"/>
                <a:sym typeface="Roboto"/>
              </a:rPr>
              <a:t>Success: A patent filed</a:t>
            </a:r>
            <a:endParaRPr sz="900">
              <a:solidFill>
                <a:srgbClr val="5E5E5E"/>
              </a:solidFill>
              <a:latin typeface="Roboto"/>
              <a:ea typeface="Roboto"/>
              <a:cs typeface="Roboto"/>
              <a:sym typeface="Roboto"/>
            </a:endParaRPr>
          </a:p>
        </p:txBody>
      </p:sp>
      <p:sp>
        <p:nvSpPr>
          <p:cNvPr id="997" name="Google Shape;997;p97"/>
          <p:cNvSpPr txBox="1"/>
          <p:nvPr/>
        </p:nvSpPr>
        <p:spPr>
          <a:xfrm>
            <a:off x="3863250" y="14505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000">
                <a:solidFill>
                  <a:srgbClr val="5E5E5E"/>
                </a:solidFill>
                <a:latin typeface="Roboto"/>
                <a:ea typeface="Roboto"/>
                <a:cs typeface="Roboto"/>
                <a:sym typeface="Roboto"/>
              </a:rPr>
              <a:t>Feb 2021</a:t>
            </a:r>
            <a:endParaRPr sz="1000">
              <a:solidFill>
                <a:srgbClr val="5E5E5E"/>
              </a:solidFill>
              <a:latin typeface="Roboto"/>
              <a:ea typeface="Roboto"/>
              <a:cs typeface="Roboto"/>
              <a:sym typeface="Roboto"/>
            </a:endParaRPr>
          </a:p>
        </p:txBody>
      </p:sp>
      <p:sp>
        <p:nvSpPr>
          <p:cNvPr id="998" name="Google Shape;998;p97"/>
          <p:cNvSpPr/>
          <p:nvPr/>
        </p:nvSpPr>
        <p:spPr>
          <a:xfrm>
            <a:off x="1828800" y="1833325"/>
            <a:ext cx="1828800" cy="33102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97"/>
          <p:cNvSpPr/>
          <p:nvPr/>
        </p:nvSpPr>
        <p:spPr>
          <a:xfrm>
            <a:off x="1828800" y="1304975"/>
            <a:ext cx="1828800" cy="537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7"/>
          <p:cNvSpPr txBox="1"/>
          <p:nvPr/>
        </p:nvSpPr>
        <p:spPr>
          <a:xfrm>
            <a:off x="1928825" y="1907050"/>
            <a:ext cx="16332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FFFFFF"/>
                </a:solidFill>
                <a:latin typeface="Roboto"/>
                <a:ea typeface="Roboto"/>
                <a:cs typeface="Roboto"/>
                <a:sym typeface="Roboto"/>
              </a:rPr>
              <a:t>Test the Prototype</a:t>
            </a:r>
            <a:endParaRPr b="1" sz="1200">
              <a:solidFill>
                <a:srgbClr val="FFFFFF"/>
              </a:solidFill>
              <a:latin typeface="Roboto"/>
              <a:ea typeface="Roboto"/>
              <a:cs typeface="Roboto"/>
              <a:sym typeface="Roboto"/>
            </a:endParaRPr>
          </a:p>
        </p:txBody>
      </p:sp>
      <p:sp>
        <p:nvSpPr>
          <p:cNvPr id="1001" name="Google Shape;1001;p97"/>
          <p:cNvSpPr txBox="1"/>
          <p:nvPr/>
        </p:nvSpPr>
        <p:spPr>
          <a:xfrm>
            <a:off x="2034450" y="2406550"/>
            <a:ext cx="1417500" cy="258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900">
                <a:solidFill>
                  <a:srgbClr val="FFFFFF"/>
                </a:solidFill>
                <a:latin typeface="Roboto"/>
                <a:ea typeface="Roboto"/>
                <a:cs typeface="Roboto"/>
                <a:sym typeface="Roboto"/>
              </a:rPr>
              <a:t>What: Testing the prototype and collecting the data to determine its success. they will be using it over a long period of time.</a:t>
            </a:r>
            <a:endParaRPr sz="9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t/>
            </a:r>
            <a:endParaRPr sz="9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rPr lang="es" sz="900">
                <a:solidFill>
                  <a:srgbClr val="FFFFFF"/>
                </a:solidFill>
                <a:latin typeface="Roboto"/>
                <a:ea typeface="Roboto"/>
                <a:cs typeface="Roboto"/>
                <a:sym typeface="Roboto"/>
              </a:rPr>
              <a:t>Who: Volunteers from hoi polloi and the team</a:t>
            </a:r>
            <a:endParaRPr sz="9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t/>
            </a:r>
            <a:endParaRPr sz="9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rPr lang="es" sz="900">
                <a:solidFill>
                  <a:srgbClr val="FFFFFF"/>
                </a:solidFill>
                <a:latin typeface="Roboto"/>
                <a:ea typeface="Roboto"/>
                <a:cs typeface="Roboto"/>
                <a:sym typeface="Roboto"/>
              </a:rPr>
              <a:t>Resources: Excel to keep track of the data, copies of the prototype.</a:t>
            </a:r>
            <a:endParaRPr sz="9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t/>
            </a:r>
            <a:endParaRPr sz="9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rPr lang="es" sz="900">
                <a:solidFill>
                  <a:srgbClr val="FFFFFF"/>
                </a:solidFill>
                <a:latin typeface="Roboto"/>
                <a:ea typeface="Roboto"/>
                <a:cs typeface="Roboto"/>
                <a:sym typeface="Roboto"/>
              </a:rPr>
              <a:t>Success: Gather enough data to know exactly what needs to be changed before moving on.</a:t>
            </a:r>
            <a:endParaRPr sz="9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t/>
            </a:r>
            <a:endParaRPr sz="9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t/>
            </a:r>
            <a:endParaRPr sz="900">
              <a:solidFill>
                <a:srgbClr val="FFFFFF"/>
              </a:solidFill>
              <a:latin typeface="Roboto"/>
              <a:ea typeface="Roboto"/>
              <a:cs typeface="Roboto"/>
              <a:sym typeface="Roboto"/>
            </a:endParaRPr>
          </a:p>
        </p:txBody>
      </p:sp>
      <p:sp>
        <p:nvSpPr>
          <p:cNvPr id="1002" name="Google Shape;1002;p97"/>
          <p:cNvSpPr txBox="1"/>
          <p:nvPr/>
        </p:nvSpPr>
        <p:spPr>
          <a:xfrm>
            <a:off x="2034450" y="14505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000">
                <a:solidFill>
                  <a:srgbClr val="1B786E"/>
                </a:solidFill>
                <a:latin typeface="Roboto"/>
                <a:ea typeface="Roboto"/>
                <a:cs typeface="Roboto"/>
                <a:sym typeface="Roboto"/>
              </a:rPr>
              <a:t>Jan 2021</a:t>
            </a:r>
            <a:endParaRPr sz="1000">
              <a:solidFill>
                <a:srgbClr val="1B786E"/>
              </a:solidFill>
              <a:latin typeface="Roboto"/>
              <a:ea typeface="Roboto"/>
              <a:cs typeface="Roboto"/>
              <a:sym typeface="Roboto"/>
            </a:endParaRPr>
          </a:p>
        </p:txBody>
      </p:sp>
      <p:cxnSp>
        <p:nvCxnSpPr>
          <p:cNvPr id="1003" name="Google Shape;1003;p97"/>
          <p:cNvCxnSpPr/>
          <p:nvPr/>
        </p:nvCxnSpPr>
        <p:spPr>
          <a:xfrm>
            <a:off x="3657600" y="1304975"/>
            <a:ext cx="0" cy="2837400"/>
          </a:xfrm>
          <a:prstGeom prst="straightConnector1">
            <a:avLst/>
          </a:prstGeom>
          <a:noFill/>
          <a:ln cap="flat" cmpd="sng" w="9525">
            <a:solidFill>
              <a:srgbClr val="83E3D9"/>
            </a:solidFill>
            <a:prstDash val="dot"/>
            <a:round/>
            <a:headEnd len="sm" w="sm" type="none"/>
            <a:tailEnd len="sm" w="sm" type="none"/>
          </a:ln>
        </p:spPr>
      </p:cxnSp>
      <p:sp>
        <p:nvSpPr>
          <p:cNvPr id="1004" name="Google Shape;1004;p97"/>
          <p:cNvSpPr/>
          <p:nvPr/>
        </p:nvSpPr>
        <p:spPr>
          <a:xfrm>
            <a:off x="0" y="1833325"/>
            <a:ext cx="1828800" cy="33102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97"/>
          <p:cNvSpPr/>
          <p:nvPr/>
        </p:nvSpPr>
        <p:spPr>
          <a:xfrm>
            <a:off x="0" y="1304975"/>
            <a:ext cx="1828800" cy="537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97"/>
          <p:cNvSpPr txBox="1"/>
          <p:nvPr/>
        </p:nvSpPr>
        <p:spPr>
          <a:xfrm>
            <a:off x="205650" y="1830850"/>
            <a:ext cx="14175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FFFFFF"/>
                </a:solidFill>
                <a:latin typeface="Roboto"/>
                <a:ea typeface="Roboto"/>
                <a:cs typeface="Roboto"/>
                <a:sym typeface="Roboto"/>
              </a:rPr>
              <a:t>Create High- Fidelity Prototype</a:t>
            </a:r>
            <a:endParaRPr b="1" sz="1200">
              <a:solidFill>
                <a:srgbClr val="FFFFFF"/>
              </a:solidFill>
              <a:latin typeface="Roboto"/>
              <a:ea typeface="Roboto"/>
              <a:cs typeface="Roboto"/>
              <a:sym typeface="Roboto"/>
            </a:endParaRPr>
          </a:p>
        </p:txBody>
      </p:sp>
      <p:sp>
        <p:nvSpPr>
          <p:cNvPr id="1007" name="Google Shape;1007;p97"/>
          <p:cNvSpPr txBox="1"/>
          <p:nvPr/>
        </p:nvSpPr>
        <p:spPr>
          <a:xfrm>
            <a:off x="205650" y="14505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000">
                <a:solidFill>
                  <a:srgbClr val="1B786E"/>
                </a:solidFill>
                <a:latin typeface="Roboto"/>
                <a:ea typeface="Roboto"/>
                <a:cs typeface="Roboto"/>
                <a:sym typeface="Roboto"/>
              </a:rPr>
              <a:t>Aug 2020</a:t>
            </a:r>
            <a:endParaRPr sz="1000">
              <a:solidFill>
                <a:srgbClr val="1B786E"/>
              </a:solidFill>
              <a:latin typeface="Roboto"/>
              <a:ea typeface="Roboto"/>
              <a:cs typeface="Roboto"/>
              <a:sym typeface="Roboto"/>
            </a:endParaRPr>
          </a:p>
        </p:txBody>
      </p:sp>
      <p:cxnSp>
        <p:nvCxnSpPr>
          <p:cNvPr id="1008" name="Google Shape;1008;p97"/>
          <p:cNvCxnSpPr/>
          <p:nvPr/>
        </p:nvCxnSpPr>
        <p:spPr>
          <a:xfrm>
            <a:off x="1828800" y="1304975"/>
            <a:ext cx="0" cy="2837400"/>
          </a:xfrm>
          <a:prstGeom prst="straightConnector1">
            <a:avLst/>
          </a:prstGeom>
          <a:noFill/>
          <a:ln cap="flat" cmpd="sng" w="9525">
            <a:solidFill>
              <a:srgbClr val="83E3D9"/>
            </a:solidFill>
            <a:prstDash val="dot"/>
            <a:round/>
            <a:headEnd len="sm" w="sm" type="none"/>
            <a:tailEnd len="sm" w="sm" type="none"/>
          </a:ln>
        </p:spPr>
      </p:cxnSp>
      <p:sp>
        <p:nvSpPr>
          <p:cNvPr id="1009" name="Google Shape;1009;p97"/>
          <p:cNvSpPr txBox="1"/>
          <p:nvPr/>
        </p:nvSpPr>
        <p:spPr>
          <a:xfrm>
            <a:off x="205650" y="2337550"/>
            <a:ext cx="1417500" cy="271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900">
                <a:solidFill>
                  <a:srgbClr val="FFFFFF"/>
                </a:solidFill>
                <a:latin typeface="Roboto"/>
                <a:ea typeface="Roboto"/>
                <a:cs typeface="Roboto"/>
                <a:sym typeface="Roboto"/>
              </a:rPr>
              <a:t>What: Testing the prototype and collecting the data to determine its success. they will be using it over a long period of time.</a:t>
            </a:r>
            <a:endParaRPr sz="9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t/>
            </a:r>
            <a:endParaRPr sz="9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rPr lang="es" sz="900">
                <a:solidFill>
                  <a:srgbClr val="FFFFFF"/>
                </a:solidFill>
                <a:latin typeface="Roboto"/>
                <a:ea typeface="Roboto"/>
                <a:cs typeface="Roboto"/>
                <a:sym typeface="Roboto"/>
              </a:rPr>
              <a:t>Who: Volunteers from hoi polloi and the team</a:t>
            </a:r>
            <a:endParaRPr sz="9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t/>
            </a:r>
            <a:endParaRPr sz="9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rPr lang="es" sz="900">
                <a:solidFill>
                  <a:srgbClr val="FFFFFF"/>
                </a:solidFill>
                <a:latin typeface="Roboto"/>
                <a:ea typeface="Roboto"/>
                <a:cs typeface="Roboto"/>
                <a:sym typeface="Roboto"/>
              </a:rPr>
              <a:t>Resources: Excel to keep track of the data, copies of the prototype.</a:t>
            </a:r>
            <a:endParaRPr sz="9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t/>
            </a:r>
            <a:endParaRPr sz="9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rPr lang="es" sz="900">
                <a:solidFill>
                  <a:srgbClr val="FFFFFF"/>
                </a:solidFill>
                <a:latin typeface="Roboto"/>
                <a:ea typeface="Roboto"/>
                <a:cs typeface="Roboto"/>
                <a:sym typeface="Roboto"/>
              </a:rPr>
              <a:t>Success: Gather enough data to know exactly what needs to be changed before moving on.</a:t>
            </a:r>
            <a:endParaRPr sz="9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t/>
            </a:r>
            <a:endParaRPr sz="9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t/>
            </a:r>
            <a:endParaRPr sz="9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t/>
            </a:r>
            <a:endParaRPr sz="900">
              <a:solidFill>
                <a:srgbClr val="FFFFFF"/>
              </a:solidFill>
              <a:latin typeface="Roboto"/>
              <a:ea typeface="Roboto"/>
              <a:cs typeface="Roboto"/>
              <a:sym typeface="Robot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013" name="Shape 1013"/>
        <p:cNvGrpSpPr/>
        <p:nvPr/>
      </p:nvGrpSpPr>
      <p:grpSpPr>
        <a:xfrm>
          <a:off x="0" y="0"/>
          <a:ext cx="0" cy="0"/>
          <a:chOff x="0" y="0"/>
          <a:chExt cx="0" cy="0"/>
        </a:xfrm>
      </p:grpSpPr>
      <p:sp>
        <p:nvSpPr>
          <p:cNvPr id="1014" name="Google Shape;1014;p98"/>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8"/>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OUR TEAM</a:t>
            </a:r>
            <a:endParaRPr/>
          </a:p>
        </p:txBody>
      </p:sp>
      <p:pic>
        <p:nvPicPr>
          <p:cNvPr id="1016" name="Google Shape;1016;p98"/>
          <p:cNvPicPr preferRelativeResize="0"/>
          <p:nvPr/>
        </p:nvPicPr>
        <p:blipFill rotWithShape="1">
          <a:blip r:embed="rId3">
            <a:alphaModFix/>
          </a:blip>
          <a:srcRect b="15710" l="15529" r="18245" t="8394"/>
          <a:stretch/>
        </p:blipFill>
        <p:spPr>
          <a:xfrm>
            <a:off x="2166575" y="2702550"/>
            <a:ext cx="1314025" cy="1568500"/>
          </a:xfrm>
          <a:prstGeom prst="rect">
            <a:avLst/>
          </a:prstGeom>
          <a:noFill/>
          <a:ln>
            <a:noFill/>
          </a:ln>
        </p:spPr>
      </p:pic>
      <p:sp>
        <p:nvSpPr>
          <p:cNvPr id="1017" name="Google Shape;1017;p98"/>
          <p:cNvSpPr txBox="1"/>
          <p:nvPr/>
        </p:nvSpPr>
        <p:spPr>
          <a:xfrm>
            <a:off x="2209246" y="4217543"/>
            <a:ext cx="1509000" cy="7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latin typeface="Source Code Pro"/>
                <a:ea typeface="Source Code Pro"/>
                <a:cs typeface="Source Code Pro"/>
                <a:sym typeface="Source Code Pro"/>
              </a:rPr>
              <a:t>Annalina Becker</a:t>
            </a:r>
            <a:endParaRPr b="1" sz="1000">
              <a:latin typeface="Source Code Pro"/>
              <a:ea typeface="Source Code Pro"/>
              <a:cs typeface="Source Code Pro"/>
              <a:sym typeface="Source Code Pro"/>
            </a:endParaRPr>
          </a:p>
          <a:p>
            <a:pPr indent="0" lvl="0" marL="0" rtl="0" algn="l">
              <a:spcBef>
                <a:spcPts val="0"/>
              </a:spcBef>
              <a:spcAft>
                <a:spcPts val="0"/>
              </a:spcAft>
              <a:buNone/>
            </a:pPr>
            <a:r>
              <a:rPr lang="es" sz="1000">
                <a:latin typeface="Source Code Pro"/>
                <a:ea typeface="Source Code Pro"/>
                <a:cs typeface="Source Code Pro"/>
                <a:sym typeface="Source Code Pro"/>
              </a:rPr>
              <a:t>Undergraduate</a:t>
            </a:r>
            <a:endParaRPr sz="1000">
              <a:latin typeface="Source Code Pro"/>
              <a:ea typeface="Source Code Pro"/>
              <a:cs typeface="Source Code Pro"/>
              <a:sym typeface="Source Code Pro"/>
            </a:endParaRPr>
          </a:p>
          <a:p>
            <a:pPr indent="0" lvl="0" marL="0" rtl="0" algn="l">
              <a:spcBef>
                <a:spcPts val="0"/>
              </a:spcBef>
              <a:spcAft>
                <a:spcPts val="0"/>
              </a:spcAft>
              <a:buNone/>
            </a:pPr>
            <a:r>
              <a:rPr lang="es" sz="1000">
                <a:latin typeface="Source Code Pro"/>
                <a:ea typeface="Source Code Pro"/>
                <a:cs typeface="Source Code Pro"/>
                <a:sym typeface="Source Code Pro"/>
              </a:rPr>
              <a:t>Bachelor’s</a:t>
            </a:r>
            <a:endParaRPr sz="1000">
              <a:latin typeface="Source Code Pro"/>
              <a:ea typeface="Source Code Pro"/>
              <a:cs typeface="Source Code Pro"/>
              <a:sym typeface="Source Code Pro"/>
            </a:endParaRPr>
          </a:p>
          <a:p>
            <a:pPr indent="0" lvl="0" marL="0" rtl="0" algn="l">
              <a:spcBef>
                <a:spcPts val="0"/>
              </a:spcBef>
              <a:spcAft>
                <a:spcPts val="0"/>
              </a:spcAft>
              <a:buNone/>
            </a:pPr>
            <a:r>
              <a:rPr lang="es" sz="1000">
                <a:latin typeface="Source Code Pro"/>
                <a:ea typeface="Source Code Pro"/>
                <a:cs typeface="Source Code Pro"/>
                <a:sym typeface="Source Code Pro"/>
              </a:rPr>
              <a:t>Electrical</a:t>
            </a:r>
            <a:endParaRPr sz="1000">
              <a:latin typeface="Source Code Pro"/>
              <a:ea typeface="Source Code Pro"/>
              <a:cs typeface="Source Code Pro"/>
              <a:sym typeface="Source Code Pro"/>
            </a:endParaRPr>
          </a:p>
          <a:p>
            <a:pPr indent="0" lvl="0" marL="0" rtl="0" algn="l">
              <a:spcBef>
                <a:spcPts val="0"/>
              </a:spcBef>
              <a:spcAft>
                <a:spcPts val="0"/>
              </a:spcAft>
              <a:buNone/>
            </a:pPr>
            <a:r>
              <a:rPr lang="es" sz="1000">
                <a:latin typeface="Source Code Pro"/>
                <a:ea typeface="Source Code Pro"/>
                <a:cs typeface="Source Code Pro"/>
                <a:sym typeface="Source Code Pro"/>
              </a:rPr>
              <a:t>Engineering</a:t>
            </a:r>
            <a:endParaRPr sz="1000">
              <a:latin typeface="Source Code Pro"/>
              <a:ea typeface="Source Code Pro"/>
              <a:cs typeface="Source Code Pro"/>
              <a:sym typeface="Source Code Pro"/>
            </a:endParaRPr>
          </a:p>
        </p:txBody>
      </p:sp>
      <p:pic>
        <p:nvPicPr>
          <p:cNvPr id="1018" name="Google Shape;1018;p98"/>
          <p:cNvPicPr preferRelativeResize="0"/>
          <p:nvPr/>
        </p:nvPicPr>
        <p:blipFill>
          <a:blip r:embed="rId4">
            <a:alphaModFix/>
          </a:blip>
          <a:stretch>
            <a:fillRect/>
          </a:stretch>
        </p:blipFill>
        <p:spPr>
          <a:xfrm>
            <a:off x="3685925" y="2702550"/>
            <a:ext cx="1314025" cy="1568500"/>
          </a:xfrm>
          <a:prstGeom prst="rect">
            <a:avLst/>
          </a:prstGeom>
          <a:noFill/>
          <a:ln>
            <a:noFill/>
          </a:ln>
        </p:spPr>
      </p:pic>
      <p:sp>
        <p:nvSpPr>
          <p:cNvPr id="1019" name="Google Shape;1019;p98"/>
          <p:cNvSpPr txBox="1"/>
          <p:nvPr/>
        </p:nvSpPr>
        <p:spPr>
          <a:xfrm>
            <a:off x="3685935" y="4217543"/>
            <a:ext cx="1412100" cy="7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latin typeface="Source Code Pro"/>
                <a:ea typeface="Source Code Pro"/>
                <a:cs typeface="Source Code Pro"/>
                <a:sym typeface="Source Code Pro"/>
              </a:rPr>
              <a:t>Jaeyong Sin</a:t>
            </a:r>
            <a:endParaRPr b="1" sz="1000">
              <a:latin typeface="Source Code Pro"/>
              <a:ea typeface="Source Code Pro"/>
              <a:cs typeface="Source Code Pro"/>
              <a:sym typeface="Source Code Pro"/>
            </a:endParaRPr>
          </a:p>
          <a:p>
            <a:pPr indent="0" lvl="0" marL="0" rtl="0" algn="l">
              <a:spcBef>
                <a:spcPts val="0"/>
              </a:spcBef>
              <a:spcAft>
                <a:spcPts val="0"/>
              </a:spcAft>
              <a:buNone/>
            </a:pPr>
            <a:r>
              <a:rPr lang="es" sz="1000">
                <a:latin typeface="Source Code Pro"/>
                <a:ea typeface="Source Code Pro"/>
                <a:cs typeface="Source Code Pro"/>
                <a:sym typeface="Source Code Pro"/>
              </a:rPr>
              <a:t>Undergraduate</a:t>
            </a:r>
            <a:endParaRPr sz="1000">
              <a:latin typeface="Source Code Pro"/>
              <a:ea typeface="Source Code Pro"/>
              <a:cs typeface="Source Code Pro"/>
              <a:sym typeface="Source Code Pro"/>
            </a:endParaRPr>
          </a:p>
          <a:p>
            <a:pPr indent="0" lvl="0" marL="0" rtl="0" algn="l">
              <a:spcBef>
                <a:spcPts val="0"/>
              </a:spcBef>
              <a:spcAft>
                <a:spcPts val="0"/>
              </a:spcAft>
              <a:buNone/>
            </a:pPr>
            <a:r>
              <a:rPr lang="es" sz="1000">
                <a:latin typeface="Source Code Pro"/>
                <a:ea typeface="Source Code Pro"/>
                <a:cs typeface="Source Code Pro"/>
                <a:sym typeface="Source Code Pro"/>
              </a:rPr>
              <a:t>Bachelor’s</a:t>
            </a:r>
            <a:endParaRPr sz="1000">
              <a:latin typeface="Source Code Pro"/>
              <a:ea typeface="Source Code Pro"/>
              <a:cs typeface="Source Code Pro"/>
              <a:sym typeface="Source Code Pro"/>
            </a:endParaRPr>
          </a:p>
          <a:p>
            <a:pPr indent="0" lvl="0" marL="0" rtl="0" algn="l">
              <a:spcBef>
                <a:spcPts val="0"/>
              </a:spcBef>
              <a:spcAft>
                <a:spcPts val="0"/>
              </a:spcAft>
              <a:buNone/>
            </a:pPr>
            <a:r>
              <a:rPr lang="es" sz="1000">
                <a:latin typeface="Source Code Pro"/>
                <a:ea typeface="Source Code Pro"/>
                <a:cs typeface="Source Code Pro"/>
                <a:sym typeface="Source Code Pro"/>
              </a:rPr>
              <a:t>Computer Science</a:t>
            </a:r>
            <a:endParaRPr sz="1000">
              <a:latin typeface="Source Code Pro"/>
              <a:ea typeface="Source Code Pro"/>
              <a:cs typeface="Source Code Pro"/>
              <a:sym typeface="Source Code Pro"/>
            </a:endParaRPr>
          </a:p>
        </p:txBody>
      </p:sp>
      <p:pic>
        <p:nvPicPr>
          <p:cNvPr id="1020" name="Google Shape;1020;p98"/>
          <p:cNvPicPr preferRelativeResize="0"/>
          <p:nvPr/>
        </p:nvPicPr>
        <p:blipFill rotWithShape="1">
          <a:blip r:embed="rId5">
            <a:alphaModFix/>
          </a:blip>
          <a:srcRect b="0" l="15893" r="16125" t="3679"/>
          <a:stretch/>
        </p:blipFill>
        <p:spPr>
          <a:xfrm>
            <a:off x="5216175" y="2724750"/>
            <a:ext cx="1238813" cy="1568500"/>
          </a:xfrm>
          <a:prstGeom prst="rect">
            <a:avLst/>
          </a:prstGeom>
          <a:noFill/>
          <a:ln>
            <a:noFill/>
          </a:ln>
        </p:spPr>
      </p:pic>
      <p:sp>
        <p:nvSpPr>
          <p:cNvPr id="1021" name="Google Shape;1021;p98"/>
          <p:cNvSpPr txBox="1"/>
          <p:nvPr/>
        </p:nvSpPr>
        <p:spPr>
          <a:xfrm>
            <a:off x="5216167" y="4232571"/>
            <a:ext cx="1412100" cy="7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latin typeface="Source Code Pro"/>
                <a:ea typeface="Source Code Pro"/>
                <a:cs typeface="Source Code Pro"/>
                <a:sym typeface="Source Code Pro"/>
              </a:rPr>
              <a:t>Shaila Patel</a:t>
            </a:r>
            <a:endParaRPr b="1" sz="1000">
              <a:latin typeface="Source Code Pro"/>
              <a:ea typeface="Source Code Pro"/>
              <a:cs typeface="Source Code Pro"/>
              <a:sym typeface="Source Code Pro"/>
            </a:endParaRPr>
          </a:p>
          <a:p>
            <a:pPr indent="0" lvl="0" marL="0" rtl="0" algn="l">
              <a:spcBef>
                <a:spcPts val="0"/>
              </a:spcBef>
              <a:spcAft>
                <a:spcPts val="0"/>
              </a:spcAft>
              <a:buNone/>
            </a:pPr>
            <a:r>
              <a:rPr lang="es" sz="1000">
                <a:latin typeface="Source Code Pro"/>
                <a:ea typeface="Source Code Pro"/>
                <a:cs typeface="Source Code Pro"/>
                <a:sym typeface="Source Code Pro"/>
              </a:rPr>
              <a:t>Undergraduate</a:t>
            </a:r>
            <a:endParaRPr sz="1000">
              <a:latin typeface="Source Code Pro"/>
              <a:ea typeface="Source Code Pro"/>
              <a:cs typeface="Source Code Pro"/>
              <a:sym typeface="Source Code Pro"/>
            </a:endParaRPr>
          </a:p>
          <a:p>
            <a:pPr indent="0" lvl="0" marL="0" rtl="0" algn="l">
              <a:spcBef>
                <a:spcPts val="0"/>
              </a:spcBef>
              <a:spcAft>
                <a:spcPts val="0"/>
              </a:spcAft>
              <a:buNone/>
            </a:pPr>
            <a:r>
              <a:rPr lang="es" sz="1000">
                <a:latin typeface="Source Code Pro"/>
                <a:ea typeface="Source Code Pro"/>
                <a:cs typeface="Source Code Pro"/>
                <a:sym typeface="Source Code Pro"/>
              </a:rPr>
              <a:t>Bachelor’s</a:t>
            </a:r>
            <a:endParaRPr sz="1000">
              <a:latin typeface="Source Code Pro"/>
              <a:ea typeface="Source Code Pro"/>
              <a:cs typeface="Source Code Pro"/>
              <a:sym typeface="Source Code Pro"/>
            </a:endParaRPr>
          </a:p>
          <a:p>
            <a:pPr indent="0" lvl="0" marL="0" rtl="0" algn="l">
              <a:spcBef>
                <a:spcPts val="0"/>
              </a:spcBef>
              <a:spcAft>
                <a:spcPts val="0"/>
              </a:spcAft>
              <a:buNone/>
            </a:pPr>
            <a:r>
              <a:rPr lang="es" sz="1000">
                <a:latin typeface="Source Code Pro"/>
                <a:ea typeface="Source Code Pro"/>
                <a:cs typeface="Source Code Pro"/>
                <a:sym typeface="Source Code Pro"/>
              </a:rPr>
              <a:t>Computer Science</a:t>
            </a:r>
            <a:endParaRPr sz="1000">
              <a:latin typeface="Source Code Pro"/>
              <a:ea typeface="Source Code Pro"/>
              <a:cs typeface="Source Code Pro"/>
              <a:sym typeface="Source Code Pro"/>
            </a:endParaRPr>
          </a:p>
        </p:txBody>
      </p:sp>
      <p:sp>
        <p:nvSpPr>
          <p:cNvPr id="1022" name="Google Shape;1022;p98"/>
          <p:cNvSpPr txBox="1"/>
          <p:nvPr/>
        </p:nvSpPr>
        <p:spPr>
          <a:xfrm>
            <a:off x="2124175" y="1843150"/>
            <a:ext cx="1669200" cy="10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latin typeface="Source Code Pro"/>
                <a:ea typeface="Source Code Pro"/>
                <a:cs typeface="Source Code Pro"/>
                <a:sym typeface="Source Code Pro"/>
              </a:rPr>
              <a:t>Brett Chevalier</a:t>
            </a:r>
            <a:endParaRPr b="1" sz="1000">
              <a:latin typeface="Source Code Pro"/>
              <a:ea typeface="Source Code Pro"/>
              <a:cs typeface="Source Code Pro"/>
              <a:sym typeface="Source Code Pro"/>
            </a:endParaRPr>
          </a:p>
          <a:p>
            <a:pPr indent="0" lvl="0" marL="0" rtl="0" algn="l">
              <a:spcBef>
                <a:spcPts val="0"/>
              </a:spcBef>
              <a:spcAft>
                <a:spcPts val="0"/>
              </a:spcAft>
              <a:buNone/>
            </a:pPr>
            <a:r>
              <a:rPr lang="es" sz="1000">
                <a:latin typeface="Source Code Pro"/>
                <a:ea typeface="Source Code Pro"/>
                <a:cs typeface="Source Code Pro"/>
                <a:sym typeface="Source Code Pro"/>
              </a:rPr>
              <a:t>Undergraduate</a:t>
            </a:r>
            <a:endParaRPr sz="1000">
              <a:latin typeface="Source Code Pro"/>
              <a:ea typeface="Source Code Pro"/>
              <a:cs typeface="Source Code Pro"/>
              <a:sym typeface="Source Code Pro"/>
            </a:endParaRPr>
          </a:p>
          <a:p>
            <a:pPr indent="0" lvl="0" marL="0" rtl="0" algn="l">
              <a:spcBef>
                <a:spcPts val="0"/>
              </a:spcBef>
              <a:spcAft>
                <a:spcPts val="0"/>
              </a:spcAft>
              <a:buNone/>
            </a:pPr>
            <a:r>
              <a:rPr lang="es" sz="1000">
                <a:latin typeface="Source Code Pro"/>
                <a:ea typeface="Source Code Pro"/>
                <a:cs typeface="Source Code Pro"/>
                <a:sym typeface="Source Code Pro"/>
              </a:rPr>
              <a:t>Bachelor’s</a:t>
            </a:r>
            <a:endParaRPr sz="1000">
              <a:latin typeface="Source Code Pro"/>
              <a:ea typeface="Source Code Pro"/>
              <a:cs typeface="Source Code Pro"/>
              <a:sym typeface="Source Code Pro"/>
            </a:endParaRPr>
          </a:p>
          <a:p>
            <a:pPr indent="0" lvl="0" marL="0" rtl="0" algn="l">
              <a:spcBef>
                <a:spcPts val="0"/>
              </a:spcBef>
              <a:spcAft>
                <a:spcPts val="0"/>
              </a:spcAft>
              <a:buNone/>
            </a:pPr>
            <a:r>
              <a:rPr lang="es" sz="1000">
                <a:latin typeface="Source Code Pro"/>
                <a:ea typeface="Source Code Pro"/>
                <a:cs typeface="Source Code Pro"/>
                <a:sym typeface="Source Code Pro"/>
              </a:rPr>
              <a:t>Computer Science</a:t>
            </a:r>
            <a:endParaRPr sz="1000">
              <a:latin typeface="Source Code Pro"/>
              <a:ea typeface="Source Code Pro"/>
              <a:cs typeface="Source Code Pro"/>
              <a:sym typeface="Source Code Pro"/>
            </a:endParaRPr>
          </a:p>
        </p:txBody>
      </p:sp>
      <p:pic>
        <p:nvPicPr>
          <p:cNvPr id="1023" name="Google Shape;1023;p98"/>
          <p:cNvPicPr preferRelativeResize="0"/>
          <p:nvPr/>
        </p:nvPicPr>
        <p:blipFill>
          <a:blip r:embed="rId6">
            <a:alphaModFix/>
          </a:blip>
          <a:stretch>
            <a:fillRect/>
          </a:stretch>
        </p:blipFill>
        <p:spPr>
          <a:xfrm>
            <a:off x="2211553" y="200200"/>
            <a:ext cx="1072379" cy="1642950"/>
          </a:xfrm>
          <a:prstGeom prst="rect">
            <a:avLst/>
          </a:prstGeom>
          <a:noFill/>
          <a:ln>
            <a:noFill/>
          </a:ln>
        </p:spPr>
      </p:pic>
      <p:pic>
        <p:nvPicPr>
          <p:cNvPr id="1024" name="Google Shape;1024;p98"/>
          <p:cNvPicPr preferRelativeResize="0"/>
          <p:nvPr/>
        </p:nvPicPr>
        <p:blipFill>
          <a:blip r:embed="rId7">
            <a:alphaModFix/>
          </a:blip>
          <a:stretch>
            <a:fillRect/>
          </a:stretch>
        </p:blipFill>
        <p:spPr>
          <a:xfrm>
            <a:off x="3627627" y="200200"/>
            <a:ext cx="1234339" cy="1642947"/>
          </a:xfrm>
          <a:prstGeom prst="rect">
            <a:avLst/>
          </a:prstGeom>
          <a:noFill/>
          <a:ln>
            <a:noFill/>
          </a:ln>
        </p:spPr>
      </p:pic>
      <p:sp>
        <p:nvSpPr>
          <p:cNvPr id="1025" name="Google Shape;1025;p98"/>
          <p:cNvSpPr txBox="1"/>
          <p:nvPr/>
        </p:nvSpPr>
        <p:spPr>
          <a:xfrm>
            <a:off x="3666813" y="1805735"/>
            <a:ext cx="1523400" cy="10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latin typeface="Source Code Pro"/>
                <a:ea typeface="Source Code Pro"/>
                <a:cs typeface="Source Code Pro"/>
                <a:sym typeface="Source Code Pro"/>
              </a:rPr>
              <a:t>Johnny Li</a:t>
            </a:r>
            <a:endParaRPr b="1" sz="1000">
              <a:latin typeface="Source Code Pro"/>
              <a:ea typeface="Source Code Pro"/>
              <a:cs typeface="Source Code Pro"/>
              <a:sym typeface="Source Code Pro"/>
            </a:endParaRPr>
          </a:p>
          <a:p>
            <a:pPr indent="0" lvl="0" marL="0" rtl="0" algn="l">
              <a:spcBef>
                <a:spcPts val="0"/>
              </a:spcBef>
              <a:spcAft>
                <a:spcPts val="0"/>
              </a:spcAft>
              <a:buNone/>
            </a:pPr>
            <a:r>
              <a:rPr lang="es" sz="1000">
                <a:latin typeface="Source Code Pro"/>
                <a:ea typeface="Source Code Pro"/>
                <a:cs typeface="Source Code Pro"/>
                <a:sym typeface="Source Code Pro"/>
              </a:rPr>
              <a:t>Undergraduate</a:t>
            </a:r>
            <a:endParaRPr sz="1000">
              <a:latin typeface="Source Code Pro"/>
              <a:ea typeface="Source Code Pro"/>
              <a:cs typeface="Source Code Pro"/>
              <a:sym typeface="Source Code Pro"/>
            </a:endParaRPr>
          </a:p>
          <a:p>
            <a:pPr indent="0" lvl="0" marL="0" rtl="0" algn="l">
              <a:spcBef>
                <a:spcPts val="0"/>
              </a:spcBef>
              <a:spcAft>
                <a:spcPts val="0"/>
              </a:spcAft>
              <a:buNone/>
            </a:pPr>
            <a:r>
              <a:rPr lang="es" sz="1000">
                <a:latin typeface="Source Code Pro"/>
                <a:ea typeface="Source Code Pro"/>
                <a:cs typeface="Source Code Pro"/>
                <a:sym typeface="Source Code Pro"/>
              </a:rPr>
              <a:t>Bachelor’s</a:t>
            </a:r>
            <a:endParaRPr sz="1000">
              <a:latin typeface="Source Code Pro"/>
              <a:ea typeface="Source Code Pro"/>
              <a:cs typeface="Source Code Pro"/>
              <a:sym typeface="Source Code Pro"/>
            </a:endParaRPr>
          </a:p>
          <a:p>
            <a:pPr indent="0" lvl="0" marL="0" rtl="0" algn="l">
              <a:spcBef>
                <a:spcPts val="0"/>
              </a:spcBef>
              <a:spcAft>
                <a:spcPts val="0"/>
              </a:spcAft>
              <a:buNone/>
            </a:pPr>
            <a:r>
              <a:rPr lang="es" sz="1000">
                <a:latin typeface="Source Code Pro"/>
                <a:ea typeface="Source Code Pro"/>
                <a:cs typeface="Source Code Pro"/>
                <a:sym typeface="Source Code Pro"/>
              </a:rPr>
              <a:t>Computer </a:t>
            </a:r>
            <a:endParaRPr sz="1000">
              <a:latin typeface="Source Code Pro"/>
              <a:ea typeface="Source Code Pro"/>
              <a:cs typeface="Source Code Pro"/>
              <a:sym typeface="Source Code Pro"/>
            </a:endParaRPr>
          </a:p>
          <a:p>
            <a:pPr indent="0" lvl="0" marL="0" rtl="0" algn="l">
              <a:spcBef>
                <a:spcPts val="0"/>
              </a:spcBef>
              <a:spcAft>
                <a:spcPts val="0"/>
              </a:spcAft>
              <a:buNone/>
            </a:pPr>
            <a:r>
              <a:rPr lang="es" sz="1000">
                <a:latin typeface="Source Code Pro"/>
                <a:ea typeface="Source Code Pro"/>
                <a:cs typeface="Source Code Pro"/>
                <a:sym typeface="Source Code Pro"/>
              </a:rPr>
              <a:t>Engineering</a:t>
            </a:r>
            <a:endParaRPr sz="1000">
              <a:latin typeface="Source Code Pro"/>
              <a:ea typeface="Source Code Pro"/>
              <a:cs typeface="Source Code Pro"/>
              <a:sym typeface="Source Code Pro"/>
            </a:endParaRPr>
          </a:p>
        </p:txBody>
      </p:sp>
      <p:sp>
        <p:nvSpPr>
          <p:cNvPr id="1026" name="Google Shape;1026;p98"/>
          <p:cNvSpPr txBox="1"/>
          <p:nvPr/>
        </p:nvSpPr>
        <p:spPr>
          <a:xfrm>
            <a:off x="5094394" y="1804645"/>
            <a:ext cx="1497300" cy="8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latin typeface="Source Code Pro"/>
                <a:ea typeface="Source Code Pro"/>
                <a:cs typeface="Source Code Pro"/>
                <a:sym typeface="Source Code Pro"/>
              </a:rPr>
              <a:t>Charles Lazimi</a:t>
            </a:r>
            <a:endParaRPr b="1" sz="1000">
              <a:latin typeface="Source Code Pro"/>
              <a:ea typeface="Source Code Pro"/>
              <a:cs typeface="Source Code Pro"/>
              <a:sym typeface="Source Code Pro"/>
            </a:endParaRPr>
          </a:p>
          <a:p>
            <a:pPr indent="0" lvl="0" marL="0" rtl="0" algn="l">
              <a:spcBef>
                <a:spcPts val="0"/>
              </a:spcBef>
              <a:spcAft>
                <a:spcPts val="0"/>
              </a:spcAft>
              <a:buNone/>
            </a:pPr>
            <a:r>
              <a:rPr lang="es" sz="1000">
                <a:latin typeface="Source Code Pro"/>
                <a:ea typeface="Source Code Pro"/>
                <a:cs typeface="Source Code Pro"/>
                <a:sym typeface="Source Code Pro"/>
              </a:rPr>
              <a:t>Graduate</a:t>
            </a:r>
            <a:endParaRPr sz="1000">
              <a:latin typeface="Source Code Pro"/>
              <a:ea typeface="Source Code Pro"/>
              <a:cs typeface="Source Code Pro"/>
              <a:sym typeface="Source Code Pro"/>
            </a:endParaRPr>
          </a:p>
          <a:p>
            <a:pPr indent="0" lvl="0" marL="0" rtl="0" algn="l">
              <a:spcBef>
                <a:spcPts val="0"/>
              </a:spcBef>
              <a:spcAft>
                <a:spcPts val="0"/>
              </a:spcAft>
              <a:buNone/>
            </a:pPr>
            <a:r>
              <a:rPr lang="es" sz="1000">
                <a:latin typeface="Source Code Pro"/>
                <a:ea typeface="Source Code Pro"/>
                <a:cs typeface="Source Code Pro"/>
                <a:sym typeface="Source Code Pro"/>
              </a:rPr>
              <a:t>Masters</a:t>
            </a:r>
            <a:endParaRPr sz="1000">
              <a:latin typeface="Source Code Pro"/>
              <a:ea typeface="Source Code Pro"/>
              <a:cs typeface="Source Code Pro"/>
              <a:sym typeface="Source Code Pro"/>
            </a:endParaRPr>
          </a:p>
          <a:p>
            <a:pPr indent="0" lvl="0" marL="0" rtl="0" algn="l">
              <a:spcBef>
                <a:spcPts val="0"/>
              </a:spcBef>
              <a:spcAft>
                <a:spcPts val="0"/>
              </a:spcAft>
              <a:buNone/>
            </a:pPr>
            <a:r>
              <a:rPr lang="es" sz="1000">
                <a:latin typeface="Source Code Pro"/>
                <a:ea typeface="Source Code Pro"/>
                <a:cs typeface="Source Code Pro"/>
                <a:sym typeface="Source Code Pro"/>
              </a:rPr>
              <a:t>Biomedical Engineering </a:t>
            </a:r>
            <a:endParaRPr sz="1000">
              <a:latin typeface="Source Code Pro"/>
              <a:ea typeface="Source Code Pro"/>
              <a:cs typeface="Source Code Pro"/>
              <a:sym typeface="Source Code Pro"/>
            </a:endParaRPr>
          </a:p>
        </p:txBody>
      </p:sp>
      <p:sp>
        <p:nvSpPr>
          <p:cNvPr id="1027" name="Google Shape;1027;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028" name="Google Shape;1028;p98"/>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9" name="Google Shape;1029;p98"/>
          <p:cNvPicPr preferRelativeResize="0"/>
          <p:nvPr/>
        </p:nvPicPr>
        <p:blipFill>
          <a:blip r:embed="rId8">
            <a:alphaModFix/>
          </a:blip>
          <a:stretch>
            <a:fillRect/>
          </a:stretch>
        </p:blipFill>
        <p:spPr>
          <a:xfrm>
            <a:off x="5174250" y="237417"/>
            <a:ext cx="1126725" cy="1568507"/>
          </a:xfrm>
          <a:prstGeom prst="rect">
            <a:avLst/>
          </a:prstGeom>
          <a:noFill/>
          <a:ln>
            <a:noFill/>
          </a:ln>
        </p:spPr>
      </p:pic>
      <p:pic>
        <p:nvPicPr>
          <p:cNvPr id="1030" name="Google Shape;1030;p98"/>
          <p:cNvPicPr preferRelativeResize="0"/>
          <p:nvPr/>
        </p:nvPicPr>
        <p:blipFill>
          <a:blip r:embed="rId9">
            <a:alphaModFix/>
          </a:blip>
          <a:stretch>
            <a:fillRect/>
          </a:stretch>
        </p:blipFill>
        <p:spPr>
          <a:xfrm>
            <a:off x="18599" y="4492050"/>
            <a:ext cx="2097275" cy="6514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4" name="Shape 1034"/>
        <p:cNvGrpSpPr/>
        <p:nvPr/>
      </p:nvGrpSpPr>
      <p:grpSpPr>
        <a:xfrm>
          <a:off x="0" y="0"/>
          <a:ext cx="0" cy="0"/>
          <a:chOff x="0" y="0"/>
          <a:chExt cx="0" cy="0"/>
        </a:xfrm>
      </p:grpSpPr>
      <p:sp>
        <p:nvSpPr>
          <p:cNvPr id="1035" name="Google Shape;1035;p99"/>
          <p:cNvSpPr/>
          <p:nvPr/>
        </p:nvSpPr>
        <p:spPr>
          <a:xfrm rot="5400000">
            <a:off x="-752200" y="2013850"/>
            <a:ext cx="4059900" cy="111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6" name="Google Shape;1036;p99"/>
          <p:cNvPicPr preferRelativeResize="0"/>
          <p:nvPr/>
        </p:nvPicPr>
        <p:blipFill rotWithShape="1">
          <a:blip r:embed="rId3">
            <a:alphaModFix/>
          </a:blip>
          <a:srcRect b="16022" l="0" r="754" t="0"/>
          <a:stretch/>
        </p:blipFill>
        <p:spPr>
          <a:xfrm>
            <a:off x="1948200" y="541750"/>
            <a:ext cx="7195801" cy="4059901"/>
          </a:xfrm>
          <a:prstGeom prst="rect">
            <a:avLst/>
          </a:prstGeom>
          <a:noFill/>
          <a:ln>
            <a:noFill/>
          </a:ln>
        </p:spPr>
      </p:pic>
      <p:sp>
        <p:nvSpPr>
          <p:cNvPr id="1037" name="Google Shape;1037;p99"/>
          <p:cNvSpPr txBox="1"/>
          <p:nvPr>
            <p:ph type="ctrTitle"/>
          </p:nvPr>
        </p:nvSpPr>
        <p:spPr>
          <a:xfrm rot="-5400000">
            <a:off x="-572600" y="2140925"/>
            <a:ext cx="3651900" cy="897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lt1"/>
                </a:solidFill>
              </a:rPr>
              <a:t>APPENDIX</a:t>
            </a:r>
            <a:endParaRPr>
              <a:solidFill>
                <a:schemeClr val="lt1"/>
              </a:solidFill>
            </a:endParaRPr>
          </a:p>
        </p:txBody>
      </p:sp>
      <p:sp>
        <p:nvSpPr>
          <p:cNvPr id="1038" name="Google Shape;1038;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1039" name="Google Shape;1039;p99"/>
          <p:cNvPicPr preferRelativeResize="0"/>
          <p:nvPr/>
        </p:nvPicPr>
        <p:blipFill>
          <a:blip r:embed="rId4">
            <a:alphaModFix/>
          </a:blip>
          <a:stretch>
            <a:fillRect/>
          </a:stretch>
        </p:blipFill>
        <p:spPr>
          <a:xfrm>
            <a:off x="1948200" y="548075"/>
            <a:ext cx="7195800" cy="405989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Google Shape;1044;p100"/>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00"/>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REFERENCES</a:t>
            </a:r>
            <a:endParaRPr/>
          </a:p>
        </p:txBody>
      </p:sp>
      <p:sp>
        <p:nvSpPr>
          <p:cNvPr id="1046" name="Google Shape;1046;p100"/>
          <p:cNvSpPr txBox="1"/>
          <p:nvPr>
            <p:ph idx="4294967295" type="subTitle"/>
          </p:nvPr>
        </p:nvSpPr>
        <p:spPr>
          <a:xfrm flipH="1">
            <a:off x="812076" y="234250"/>
            <a:ext cx="7228200" cy="45156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12000"/>
              </a:lnSpc>
              <a:spcBef>
                <a:spcPts val="900"/>
              </a:spcBef>
              <a:spcAft>
                <a:spcPts val="0"/>
              </a:spcAft>
              <a:buNone/>
            </a:pPr>
            <a:r>
              <a:rPr lang="es" sz="1000">
                <a:solidFill>
                  <a:srgbClr val="000000"/>
                </a:solidFill>
                <a:latin typeface="Catamaran"/>
                <a:ea typeface="Catamaran"/>
                <a:cs typeface="Catamaran"/>
                <a:sym typeface="Catamaran"/>
              </a:rPr>
              <a:t>[1] </a:t>
            </a:r>
            <a:r>
              <a:rPr lang="es" sz="1000">
                <a:solidFill>
                  <a:srgbClr val="262626"/>
                </a:solidFill>
                <a:latin typeface="Catamaran"/>
                <a:ea typeface="Catamaran"/>
                <a:cs typeface="Catamaran"/>
                <a:sym typeface="Catamaran"/>
              </a:rPr>
              <a:t>“CDC - Data and Statistics - Sleep and Sleep Disorders.” </a:t>
            </a:r>
            <a:r>
              <a:rPr i="1" lang="es" sz="1000">
                <a:solidFill>
                  <a:srgbClr val="262626"/>
                </a:solidFill>
                <a:latin typeface="Catamaran"/>
                <a:ea typeface="Catamaran"/>
                <a:cs typeface="Catamaran"/>
                <a:sym typeface="Catamaran"/>
              </a:rPr>
              <a:t>Centers for Disease Control and Prevention</a:t>
            </a:r>
            <a:r>
              <a:rPr lang="es" sz="1000">
                <a:solidFill>
                  <a:srgbClr val="262626"/>
                </a:solidFill>
                <a:latin typeface="Catamaran"/>
                <a:ea typeface="Catamaran"/>
                <a:cs typeface="Catamaran"/>
                <a:sym typeface="Catamaran"/>
              </a:rPr>
              <a:t>, Centers for Disease Control and Prevention, 2 May 2017,</a:t>
            </a:r>
            <a:r>
              <a:rPr lang="es" sz="1000">
                <a:solidFill>
                  <a:srgbClr val="262626"/>
                </a:solidFill>
                <a:uFill>
                  <a:noFill/>
                </a:uFill>
                <a:latin typeface="Catamaran"/>
                <a:ea typeface="Catamaran"/>
                <a:cs typeface="Catamaran"/>
                <a:sym typeface="Catamaran"/>
                <a:hlinkClick r:id="rId3"/>
              </a:rPr>
              <a:t> </a:t>
            </a:r>
            <a:r>
              <a:rPr lang="es" sz="1000" u="sng">
                <a:solidFill>
                  <a:srgbClr val="DB4437"/>
                </a:solidFill>
                <a:latin typeface="Catamaran"/>
                <a:ea typeface="Catamaran"/>
                <a:cs typeface="Catamaran"/>
                <a:sym typeface="Catamaran"/>
                <a:hlinkClick r:id="rId4"/>
              </a:rPr>
              <a:t>www.cdc.gov/sleep/data_statistics.html</a:t>
            </a:r>
            <a:r>
              <a:rPr lang="es" sz="1000">
                <a:solidFill>
                  <a:srgbClr val="262626"/>
                </a:solidFill>
                <a:latin typeface="Catamaran"/>
                <a:ea typeface="Catamaran"/>
                <a:cs typeface="Catamaran"/>
                <a:sym typeface="Catamaran"/>
              </a:rPr>
              <a:t>.</a:t>
            </a:r>
            <a:endParaRPr sz="1000">
              <a:solidFill>
                <a:srgbClr val="262626"/>
              </a:solidFill>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latin typeface="Catamaran"/>
                <a:ea typeface="Catamaran"/>
                <a:cs typeface="Catamaran"/>
                <a:sym typeface="Catamaran"/>
              </a:rPr>
              <a:t>[2] </a:t>
            </a:r>
            <a:r>
              <a:rPr lang="es" sz="1000">
                <a:solidFill>
                  <a:srgbClr val="262626"/>
                </a:solidFill>
                <a:latin typeface="Catamaran"/>
                <a:ea typeface="Catamaran"/>
                <a:cs typeface="Catamaran"/>
                <a:sym typeface="Catamaran"/>
              </a:rPr>
              <a:t>“Insomnia Market Trends, Size, Share and Analysis By 2023: MRFR.” </a:t>
            </a:r>
            <a:r>
              <a:rPr i="1" lang="es" sz="1000">
                <a:solidFill>
                  <a:srgbClr val="262626"/>
                </a:solidFill>
                <a:latin typeface="Catamaran"/>
                <a:ea typeface="Catamaran"/>
                <a:cs typeface="Catamaran"/>
                <a:sym typeface="Catamaran"/>
              </a:rPr>
              <a:t>Insomnia Market Trends, Size, Share and Analysis By 2023 | MRFR</a:t>
            </a:r>
            <a:r>
              <a:rPr lang="es" sz="1000">
                <a:solidFill>
                  <a:srgbClr val="262626"/>
                </a:solidFill>
                <a:latin typeface="Catamaran"/>
                <a:ea typeface="Catamaran"/>
                <a:cs typeface="Catamaran"/>
                <a:sym typeface="Catamaran"/>
              </a:rPr>
              <a:t>,</a:t>
            </a:r>
            <a:r>
              <a:rPr lang="es" sz="1000">
                <a:solidFill>
                  <a:srgbClr val="262626"/>
                </a:solidFill>
                <a:uFill>
                  <a:noFill/>
                </a:uFill>
                <a:latin typeface="Catamaran"/>
                <a:ea typeface="Catamaran"/>
                <a:cs typeface="Catamaran"/>
                <a:sym typeface="Catamaran"/>
                <a:hlinkClick r:id="rId5"/>
              </a:rPr>
              <a:t> </a:t>
            </a:r>
            <a:r>
              <a:rPr lang="es" sz="1000" u="sng">
                <a:solidFill>
                  <a:srgbClr val="DB4437"/>
                </a:solidFill>
                <a:latin typeface="Catamaran"/>
                <a:ea typeface="Catamaran"/>
                <a:cs typeface="Catamaran"/>
                <a:sym typeface="Catamaran"/>
                <a:hlinkClick r:id="rId6"/>
              </a:rPr>
              <a:t>www.marketresearchfuture.com/reports/insomnia-market-545</a:t>
            </a:r>
            <a:r>
              <a:rPr lang="es" sz="1000">
                <a:solidFill>
                  <a:srgbClr val="262626"/>
                </a:solidFill>
                <a:latin typeface="Catamaran"/>
                <a:ea typeface="Catamaran"/>
                <a:cs typeface="Catamaran"/>
                <a:sym typeface="Catamaran"/>
              </a:rPr>
              <a:t>.</a:t>
            </a:r>
            <a:endParaRPr sz="1000">
              <a:solidFill>
                <a:srgbClr val="262626"/>
              </a:solidFill>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latin typeface="Catamaran"/>
                <a:ea typeface="Catamaran"/>
                <a:cs typeface="Catamaran"/>
                <a:sym typeface="Catamaran"/>
              </a:rPr>
              <a:t>[3]</a:t>
            </a:r>
            <a:r>
              <a:rPr lang="es" sz="1000">
                <a:solidFill>
                  <a:srgbClr val="000000"/>
                </a:solidFill>
                <a:highlight>
                  <a:srgbClr val="FFFFFF"/>
                </a:highlight>
                <a:latin typeface="Catamaran"/>
                <a:ea typeface="Catamaran"/>
                <a:cs typeface="Catamaran"/>
                <a:sym typeface="Catamaran"/>
              </a:rPr>
              <a:t>“The World's Trash Crisis, and Why Many Americans Are Oblivious.” </a:t>
            </a:r>
            <a:r>
              <a:rPr i="1" lang="es" sz="1000">
                <a:solidFill>
                  <a:srgbClr val="000000"/>
                </a:solidFill>
                <a:latin typeface="Catamaran"/>
                <a:ea typeface="Catamaran"/>
                <a:cs typeface="Catamaran"/>
                <a:sym typeface="Catamaran"/>
              </a:rPr>
              <a:t>Los Angeles Times</a:t>
            </a:r>
            <a:r>
              <a:rPr lang="es" sz="1000">
                <a:solidFill>
                  <a:srgbClr val="000000"/>
                </a:solidFill>
                <a:highlight>
                  <a:srgbClr val="FFFFFF"/>
                </a:highlight>
                <a:latin typeface="Catamaran"/>
                <a:ea typeface="Catamaran"/>
                <a:cs typeface="Catamaran"/>
                <a:sym typeface="Catamaran"/>
              </a:rPr>
              <a:t>, Los Angeles Times, 22 Apr. 2016, </a:t>
            </a:r>
            <a:r>
              <a:rPr lang="es" sz="1000" u="sng">
                <a:solidFill>
                  <a:srgbClr val="DB4437"/>
                </a:solidFill>
                <a:highlight>
                  <a:srgbClr val="FFFFFF"/>
                </a:highlight>
                <a:latin typeface="Catamaran"/>
                <a:ea typeface="Catamaran"/>
                <a:cs typeface="Catamaran"/>
                <a:sym typeface="Catamaran"/>
                <a:hlinkClick r:id="rId7"/>
              </a:rPr>
              <a:t>www.latimes.com/world/global-development/la-fg-global-trash-20160422-20160421-snap-htmlstory.html</a:t>
            </a:r>
            <a:r>
              <a:rPr lang="es" sz="1000">
                <a:solidFill>
                  <a:srgbClr val="000000"/>
                </a:solidFill>
                <a:highlight>
                  <a:srgbClr val="FFFFFF"/>
                </a:highlight>
                <a:latin typeface="Catamaran"/>
                <a:ea typeface="Catamaran"/>
                <a:cs typeface="Catamaran"/>
                <a:sym typeface="Catamaran"/>
              </a:rPr>
              <a:t>.</a:t>
            </a:r>
            <a:endParaRPr sz="1000">
              <a:solidFill>
                <a:srgbClr val="000000"/>
              </a:solidFill>
              <a:highlight>
                <a:srgbClr val="FFFFFF"/>
              </a:highlight>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latin typeface="Catamaran"/>
                <a:ea typeface="Catamaran"/>
                <a:cs typeface="Catamaran"/>
                <a:sym typeface="Catamaran"/>
              </a:rPr>
              <a:t>[4] “50 Recycling &amp; Trash Statistics That Will Make You Think Twice About Your Trash.” Rubicon Global: Waste, Recycling, and Smart City Technology Company, 12 Dec. 2019, www.rubiconglobal.com/blog/statistics-trash-recycling/.</a:t>
            </a:r>
            <a:endParaRPr sz="1000">
              <a:solidFill>
                <a:srgbClr val="000000"/>
              </a:solidFill>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latin typeface="Catamaran"/>
                <a:ea typeface="Catamaran"/>
                <a:cs typeface="Catamaran"/>
                <a:sym typeface="Catamaran"/>
              </a:rPr>
              <a:t>[5] </a:t>
            </a:r>
            <a:r>
              <a:rPr lang="es" sz="1000">
                <a:solidFill>
                  <a:srgbClr val="000000"/>
                </a:solidFill>
                <a:highlight>
                  <a:srgbClr val="FFFFFF"/>
                </a:highlight>
                <a:latin typeface="Catamaran"/>
                <a:ea typeface="Catamaran"/>
                <a:cs typeface="Catamaran"/>
                <a:sym typeface="Catamaran"/>
              </a:rPr>
              <a:t>“National Overview: Facts and Figures on Materials, Wastes and Recycling.” </a:t>
            </a:r>
            <a:r>
              <a:rPr i="1" lang="es" sz="1000">
                <a:solidFill>
                  <a:srgbClr val="000000"/>
                </a:solidFill>
                <a:latin typeface="Catamaran"/>
                <a:ea typeface="Catamaran"/>
                <a:cs typeface="Catamaran"/>
                <a:sym typeface="Catamaran"/>
              </a:rPr>
              <a:t>EPA</a:t>
            </a:r>
            <a:r>
              <a:rPr lang="es" sz="1000">
                <a:solidFill>
                  <a:srgbClr val="000000"/>
                </a:solidFill>
                <a:highlight>
                  <a:srgbClr val="FFFFFF"/>
                </a:highlight>
                <a:latin typeface="Catamaran"/>
                <a:ea typeface="Catamaran"/>
                <a:cs typeface="Catamaran"/>
                <a:sym typeface="Catamaran"/>
              </a:rPr>
              <a:t>, Environmental Protection Agency, 3 Dec. 2019, www.epa.gov/facts-and-figures-about-materials-waste-and-recycling/national-overview-facts-and-figures-materials.</a:t>
            </a:r>
            <a:endParaRPr sz="1000">
              <a:solidFill>
                <a:srgbClr val="000000"/>
              </a:solidFill>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latin typeface="Catamaran"/>
                <a:ea typeface="Catamaran"/>
                <a:cs typeface="Catamaran"/>
                <a:sym typeface="Catamaran"/>
              </a:rPr>
              <a:t>[6] Rudden, Jennifer. “Numbrt of Houses in U.S.” Statista, Statistica, 17 July 2019, www.statista.com/statistics/240267/number-of-housing-units-in-the-united-states/.</a:t>
            </a:r>
            <a:endParaRPr sz="1000">
              <a:solidFill>
                <a:srgbClr val="000000"/>
              </a:solidFill>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latin typeface="Catamaran"/>
                <a:ea typeface="Catamaran"/>
                <a:cs typeface="Catamaran"/>
                <a:sym typeface="Catamaran"/>
              </a:rPr>
              <a:t>[7]“Dust Mite Allergy.” Asthma and Allergy Foundation of America New England Chapter, 2020, asthmaandallergies.org/asthma-allergies/dust-mite-allergy/.</a:t>
            </a:r>
            <a:endParaRPr sz="1000">
              <a:solidFill>
                <a:srgbClr val="000000"/>
              </a:solidFill>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latin typeface="Catamaran"/>
                <a:ea typeface="Catamaran"/>
                <a:cs typeface="Catamaran"/>
                <a:sym typeface="Catamaran"/>
              </a:rPr>
              <a:t>[8] Andrea d. Steffen. “This Is The First Ever Microplastics Filter For Washing Machines!” </a:t>
            </a:r>
            <a:r>
              <a:rPr i="1" lang="es" sz="1000">
                <a:solidFill>
                  <a:srgbClr val="000000"/>
                </a:solidFill>
                <a:latin typeface="Catamaran"/>
                <a:ea typeface="Catamaran"/>
                <a:cs typeface="Catamaran"/>
                <a:sym typeface="Catamaran"/>
              </a:rPr>
              <a:t>Intelligent Living</a:t>
            </a:r>
            <a:r>
              <a:rPr lang="es" sz="1000">
                <a:solidFill>
                  <a:srgbClr val="000000"/>
                </a:solidFill>
                <a:latin typeface="Catamaran"/>
                <a:ea typeface="Catamaran"/>
                <a:cs typeface="Catamaran"/>
                <a:sym typeface="Catamaran"/>
              </a:rPr>
              <a:t>, NPR, 12 Sept. 2019, www.intelligentliving.co/microplastics-filter-washing-machines/. </a:t>
            </a:r>
            <a:endParaRPr sz="1000">
              <a:solidFill>
                <a:srgbClr val="000000"/>
              </a:solidFill>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latin typeface="Catamaran"/>
                <a:ea typeface="Catamaran"/>
                <a:cs typeface="Catamaran"/>
                <a:sym typeface="Catamaran"/>
              </a:rPr>
              <a:t>[9] “Municipal Solid Waste Factsheet.” </a:t>
            </a:r>
            <a:r>
              <a:rPr i="1" lang="es" sz="1000">
                <a:solidFill>
                  <a:srgbClr val="000000"/>
                </a:solidFill>
                <a:latin typeface="Catamaran"/>
                <a:ea typeface="Catamaran"/>
                <a:cs typeface="Catamaran"/>
                <a:sym typeface="Catamaran"/>
              </a:rPr>
              <a:t>Municipal Solid Waste Factsheet | Center for Sustainable Systems</a:t>
            </a:r>
            <a:r>
              <a:rPr lang="es" sz="1000">
                <a:solidFill>
                  <a:srgbClr val="000000"/>
                </a:solidFill>
                <a:latin typeface="Catamaran"/>
                <a:ea typeface="Catamaran"/>
                <a:cs typeface="Catamaran"/>
                <a:sym typeface="Catamaran"/>
              </a:rPr>
              <a:t>,    css.umich.edu/factsheets/municipal-solid-waste-factsheet. </a:t>
            </a:r>
            <a:endParaRPr sz="1000">
              <a:solidFill>
                <a:srgbClr val="000000"/>
              </a:solidFill>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latin typeface="Catamaran"/>
                <a:ea typeface="Catamaran"/>
                <a:cs typeface="Catamaran"/>
                <a:sym typeface="Catamaran"/>
              </a:rPr>
              <a:t>[10] </a:t>
            </a:r>
            <a:r>
              <a:rPr i="1" lang="es" sz="1000">
                <a:solidFill>
                  <a:srgbClr val="000000"/>
                </a:solidFill>
                <a:latin typeface="Catamaran"/>
                <a:ea typeface="Catamaran"/>
                <a:cs typeface="Catamaran"/>
                <a:sym typeface="Catamaran"/>
              </a:rPr>
              <a:t>Gridwaste.com</a:t>
            </a:r>
            <a:r>
              <a:rPr lang="es" sz="1000">
                <a:solidFill>
                  <a:srgbClr val="000000"/>
                </a:solidFill>
                <a:latin typeface="Catamaran"/>
                <a:ea typeface="Catamaran"/>
                <a:cs typeface="Catamaran"/>
                <a:sym typeface="Catamaran"/>
              </a:rPr>
              <a:t>, www.gridwaste.com/news/2014/8/20/10l92d52vzaw1zdsf0znubdqpttq7k. </a:t>
            </a:r>
            <a:endParaRPr sz="1000">
              <a:latin typeface="Catamaran"/>
              <a:ea typeface="Catamaran"/>
              <a:cs typeface="Catamaran"/>
              <a:sym typeface="Catamaran"/>
            </a:endParaRPr>
          </a:p>
        </p:txBody>
      </p:sp>
      <p:sp>
        <p:nvSpPr>
          <p:cNvPr id="1047" name="Google Shape;1047;p100"/>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9"/>
          <p:cNvSpPr/>
          <p:nvPr/>
        </p:nvSpPr>
        <p:spPr>
          <a:xfrm rot="5400000">
            <a:off x="-752200" y="2013850"/>
            <a:ext cx="4059900" cy="111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9"/>
          <p:cNvSpPr txBox="1"/>
          <p:nvPr>
            <p:ph type="ctrTitle"/>
          </p:nvPr>
        </p:nvSpPr>
        <p:spPr>
          <a:xfrm rot="-5400000">
            <a:off x="-190701" y="1759150"/>
            <a:ext cx="2888100" cy="897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STAKEHOLDER ANALYSIS</a:t>
            </a:r>
            <a:endParaRPr>
              <a:solidFill>
                <a:schemeClr val="lt1"/>
              </a:solidFill>
            </a:endParaRPr>
          </a:p>
        </p:txBody>
      </p:sp>
      <p:sp>
        <p:nvSpPr>
          <p:cNvPr id="212" name="Google Shape;212;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213" name="Google Shape;213;p29"/>
          <p:cNvPicPr preferRelativeResize="0"/>
          <p:nvPr/>
        </p:nvPicPr>
        <p:blipFill>
          <a:blip r:embed="rId3">
            <a:alphaModFix/>
          </a:blip>
          <a:stretch>
            <a:fillRect/>
          </a:stretch>
        </p:blipFill>
        <p:spPr>
          <a:xfrm>
            <a:off x="1948200" y="548075"/>
            <a:ext cx="7195800" cy="405989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101"/>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01"/>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REFERENCES</a:t>
            </a:r>
            <a:endParaRPr/>
          </a:p>
        </p:txBody>
      </p:sp>
      <p:sp>
        <p:nvSpPr>
          <p:cNvPr id="1055" name="Google Shape;1055;p101"/>
          <p:cNvSpPr txBox="1"/>
          <p:nvPr>
            <p:ph idx="4294967295" type="subTitle"/>
          </p:nvPr>
        </p:nvSpPr>
        <p:spPr>
          <a:xfrm flipH="1">
            <a:off x="812076" y="234250"/>
            <a:ext cx="7228200" cy="45156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12000"/>
              </a:lnSpc>
              <a:spcBef>
                <a:spcPts val="900"/>
              </a:spcBef>
              <a:spcAft>
                <a:spcPts val="0"/>
              </a:spcAft>
              <a:buNone/>
            </a:pPr>
            <a:r>
              <a:rPr lang="es" sz="1000">
                <a:solidFill>
                  <a:srgbClr val="000000"/>
                </a:solidFill>
                <a:latin typeface="Catamaran"/>
                <a:ea typeface="Catamaran"/>
                <a:cs typeface="Catamaran"/>
                <a:sym typeface="Catamaran"/>
              </a:rPr>
              <a:t>[11]  “Waste Management Services Industry Profile.” </a:t>
            </a:r>
            <a:r>
              <a:rPr i="1" lang="es" sz="1000">
                <a:solidFill>
                  <a:srgbClr val="000000"/>
                </a:solidFill>
                <a:latin typeface="Catamaran"/>
                <a:ea typeface="Catamaran"/>
                <a:cs typeface="Catamaran"/>
                <a:sym typeface="Catamaran"/>
              </a:rPr>
              <a:t>First Research</a:t>
            </a:r>
            <a:r>
              <a:rPr lang="es" sz="1000">
                <a:solidFill>
                  <a:srgbClr val="000000"/>
                </a:solidFill>
                <a:latin typeface="Catamaran"/>
                <a:ea typeface="Catamaran"/>
                <a:cs typeface="Catamaran"/>
                <a:sym typeface="Catamaran"/>
              </a:rPr>
              <a:t>, www.firstresearch.com/Industry-Research/Waste-Management-Services.html. </a:t>
            </a:r>
            <a:endParaRPr sz="1000">
              <a:solidFill>
                <a:srgbClr val="000000"/>
              </a:solidFill>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latin typeface="Catamaran"/>
                <a:ea typeface="Catamaran"/>
                <a:cs typeface="Catamaran"/>
                <a:sym typeface="Catamaran"/>
              </a:rPr>
              <a:t>[12] Amadeo, Kimberly. “The Rising Costs of Pollution and What Can Be Done About It.” </a:t>
            </a:r>
            <a:r>
              <a:rPr i="1" lang="es" sz="1000">
                <a:solidFill>
                  <a:srgbClr val="000000"/>
                </a:solidFill>
                <a:latin typeface="Catamaran"/>
                <a:ea typeface="Catamaran"/>
                <a:cs typeface="Catamaran"/>
                <a:sym typeface="Catamaran"/>
              </a:rPr>
              <a:t>The Balance</a:t>
            </a:r>
            <a:r>
              <a:rPr lang="es" sz="1000">
                <a:solidFill>
                  <a:srgbClr val="000000"/>
                </a:solidFill>
                <a:latin typeface="Catamaran"/>
                <a:ea typeface="Catamaran"/>
                <a:cs typeface="Catamaran"/>
                <a:sym typeface="Catamaran"/>
              </a:rPr>
              <a:t>, www.thebalance.com/pollution-facts-economic-effect-4161042.</a:t>
            </a:r>
            <a:endParaRPr sz="1000">
              <a:solidFill>
                <a:srgbClr val="000000"/>
              </a:solidFill>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latin typeface="Catamaran"/>
                <a:ea typeface="Catamaran"/>
                <a:cs typeface="Catamaran"/>
                <a:sym typeface="Catamaran"/>
              </a:rPr>
              <a:t>[13] Curtin, Melanie. “73 Percent of Millennials Are Willing to Spend More Money on This 1 Type of Product.” Inc.com, Inc., 30 Mar. 2018, www.inc.com/melanie-curtin/73-percent-of-millennials-are-willing-to-spend-more-money-on-this-1-type-of-product.html.</a:t>
            </a:r>
            <a:endParaRPr sz="1000">
              <a:solidFill>
                <a:srgbClr val="000000"/>
              </a:solidFill>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latin typeface="Catamaran"/>
                <a:ea typeface="Catamaran"/>
                <a:cs typeface="Catamaran"/>
                <a:sym typeface="Catamaran"/>
              </a:rPr>
              <a:t>[14]C. Interest, "Talking Trash – The Chemistry Behind the Smell of Garbage | SciTech Connect", </a:t>
            </a:r>
            <a:r>
              <a:rPr i="1" lang="es" sz="1000">
                <a:solidFill>
                  <a:srgbClr val="000000"/>
                </a:solidFill>
                <a:latin typeface="Catamaran"/>
                <a:ea typeface="Catamaran"/>
                <a:cs typeface="Catamaran"/>
                <a:sym typeface="Catamaran"/>
              </a:rPr>
              <a:t>Scitechconnect.elsevier.com</a:t>
            </a:r>
            <a:r>
              <a:rPr lang="es" sz="1000">
                <a:solidFill>
                  <a:srgbClr val="000000"/>
                </a:solidFill>
                <a:latin typeface="Catamaran"/>
                <a:ea typeface="Catamaran"/>
                <a:cs typeface="Catamaran"/>
                <a:sym typeface="Catamaran"/>
              </a:rPr>
              <a:t>, 2017. [Online]. Available: http://scitechconnect.elsevier.com/talking-trash-chemistry-behind-garbage-smell/. [Accessed: 06- Apr- 2020].</a:t>
            </a:r>
            <a:endParaRPr sz="1000">
              <a:solidFill>
                <a:srgbClr val="000000"/>
              </a:solidFill>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highlight>
                  <a:schemeClr val="lt1"/>
                </a:highlight>
                <a:latin typeface="Catamaran"/>
                <a:ea typeface="Catamaran"/>
                <a:cs typeface="Catamaran"/>
                <a:sym typeface="Catamaran"/>
              </a:rPr>
              <a:t>[15]"Residential Building Context - Zero Waste", </a:t>
            </a:r>
            <a:r>
              <a:rPr i="1" lang="es" sz="1000">
                <a:solidFill>
                  <a:srgbClr val="000000"/>
                </a:solidFill>
                <a:highlight>
                  <a:schemeClr val="lt1"/>
                </a:highlight>
                <a:latin typeface="Catamaran"/>
                <a:ea typeface="Catamaran"/>
                <a:cs typeface="Catamaran"/>
                <a:sym typeface="Catamaran"/>
              </a:rPr>
              <a:t>Zerowastedesign.org</a:t>
            </a:r>
            <a:r>
              <a:rPr lang="es" sz="1000">
                <a:solidFill>
                  <a:srgbClr val="000000"/>
                </a:solidFill>
                <a:highlight>
                  <a:schemeClr val="lt1"/>
                </a:highlight>
                <a:latin typeface="Catamaran"/>
                <a:ea typeface="Catamaran"/>
                <a:cs typeface="Catamaran"/>
                <a:sym typeface="Catamaran"/>
              </a:rPr>
              <a:t>, 2020. [Online]. Available: https://www.zerowastedesign.org/02-building-design/a-residential-building-context/. [Accessed: 06- Apr- 2020]</a:t>
            </a:r>
            <a:endParaRPr sz="1000">
              <a:solidFill>
                <a:srgbClr val="000000"/>
              </a:solidFill>
              <a:highlight>
                <a:schemeClr val="lt1"/>
              </a:highlight>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highlight>
                  <a:schemeClr val="lt1"/>
                </a:highlight>
                <a:latin typeface="Catamaran"/>
                <a:ea typeface="Catamaran"/>
                <a:cs typeface="Catamaran"/>
                <a:sym typeface="Catamaran"/>
              </a:rPr>
              <a:t>[16]"Cookie cutter homes Northwood.", </a:t>
            </a:r>
            <a:r>
              <a:rPr i="1" lang="es" sz="1000">
                <a:solidFill>
                  <a:srgbClr val="000000"/>
                </a:solidFill>
                <a:highlight>
                  <a:schemeClr val="lt1"/>
                </a:highlight>
                <a:latin typeface="Catamaran"/>
                <a:ea typeface="Catamaran"/>
                <a:cs typeface="Catamaran"/>
                <a:sym typeface="Catamaran"/>
              </a:rPr>
              <a:t>Flickr</a:t>
            </a:r>
            <a:r>
              <a:rPr lang="es" sz="1000">
                <a:solidFill>
                  <a:srgbClr val="000000"/>
                </a:solidFill>
                <a:highlight>
                  <a:schemeClr val="lt1"/>
                </a:highlight>
                <a:latin typeface="Catamaran"/>
                <a:ea typeface="Catamaran"/>
                <a:cs typeface="Catamaran"/>
                <a:sym typeface="Catamaran"/>
              </a:rPr>
              <a:t>, 2020. [Online]. Available: https://www.flickr.com/photos/volvob12b/9735246361. [Accessed: 08- Apr- 2020].</a:t>
            </a:r>
            <a:endParaRPr sz="1000">
              <a:solidFill>
                <a:srgbClr val="000000"/>
              </a:solidFill>
              <a:highlight>
                <a:schemeClr val="lt1"/>
              </a:highlight>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highlight>
                  <a:schemeClr val="lt1"/>
                </a:highlight>
                <a:latin typeface="Catamaran"/>
                <a:ea typeface="Catamaran"/>
                <a:cs typeface="Catamaran"/>
                <a:sym typeface="Catamaran"/>
              </a:rPr>
              <a:t>[17]"Trash Pickup Day", </a:t>
            </a:r>
            <a:r>
              <a:rPr i="1" lang="es" sz="1000">
                <a:solidFill>
                  <a:srgbClr val="000000"/>
                </a:solidFill>
                <a:highlight>
                  <a:schemeClr val="lt1"/>
                </a:highlight>
                <a:latin typeface="Catamaran"/>
                <a:ea typeface="Catamaran"/>
                <a:cs typeface="Catamaran"/>
                <a:sym typeface="Catamaran"/>
              </a:rPr>
              <a:t>Flickr</a:t>
            </a:r>
            <a:r>
              <a:rPr lang="es" sz="1000">
                <a:solidFill>
                  <a:srgbClr val="000000"/>
                </a:solidFill>
                <a:highlight>
                  <a:schemeClr val="lt1"/>
                </a:highlight>
                <a:latin typeface="Catamaran"/>
                <a:ea typeface="Catamaran"/>
                <a:cs typeface="Catamaran"/>
                <a:sym typeface="Catamaran"/>
              </a:rPr>
              <a:t>, 2020. [Online]. Available: https://www.flickr.com/photos/paul_garland/3445357168/. [Accessed: 08- Apr- 2020].</a:t>
            </a:r>
            <a:endParaRPr sz="1000">
              <a:solidFill>
                <a:srgbClr val="000000"/>
              </a:solidFill>
              <a:highlight>
                <a:schemeClr val="lt1"/>
              </a:highlight>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highlight>
                  <a:schemeClr val="lt1"/>
                </a:highlight>
                <a:latin typeface="Catamaran"/>
                <a:ea typeface="Catamaran"/>
                <a:cs typeface="Catamaran"/>
                <a:sym typeface="Catamaran"/>
              </a:rPr>
              <a:t>[18]</a:t>
            </a:r>
            <a:r>
              <a:rPr i="1" lang="es" sz="1000">
                <a:solidFill>
                  <a:srgbClr val="000000"/>
                </a:solidFill>
                <a:highlight>
                  <a:schemeClr val="lt1"/>
                </a:highlight>
                <a:latin typeface="Catamaran"/>
                <a:ea typeface="Catamaran"/>
                <a:cs typeface="Catamaran"/>
                <a:sym typeface="Catamaran"/>
              </a:rPr>
              <a:t>Pixabay</a:t>
            </a:r>
            <a:r>
              <a:rPr lang="es" sz="1000">
                <a:solidFill>
                  <a:srgbClr val="000000"/>
                </a:solidFill>
                <a:highlight>
                  <a:schemeClr val="lt1"/>
                </a:highlight>
                <a:latin typeface="Catamaran"/>
                <a:ea typeface="Catamaran"/>
                <a:cs typeface="Catamaran"/>
                <a:sym typeface="Catamaran"/>
              </a:rPr>
              <a:t>, 2018. [Online]. Available: https://pixabay.com/photos/city-building-city-view-hong-kong-3479701/. [Accessed: 08- Apr- 2020]..</a:t>
            </a:r>
            <a:endParaRPr sz="1000">
              <a:solidFill>
                <a:srgbClr val="000000"/>
              </a:solidFill>
              <a:highlight>
                <a:schemeClr val="lt1"/>
              </a:highlight>
              <a:latin typeface="Catamaran"/>
              <a:ea typeface="Catamaran"/>
              <a:cs typeface="Catamaran"/>
              <a:sym typeface="Catamaran"/>
            </a:endParaRPr>
          </a:p>
          <a:p>
            <a:pPr indent="0" lvl="0" marL="0" rtl="0" algn="l">
              <a:lnSpc>
                <a:spcPct val="112000"/>
              </a:lnSpc>
              <a:spcBef>
                <a:spcPts val="900"/>
              </a:spcBef>
              <a:spcAft>
                <a:spcPts val="0"/>
              </a:spcAft>
              <a:buNone/>
            </a:pPr>
            <a:r>
              <a:rPr lang="es" sz="1000">
                <a:latin typeface="Catamaran"/>
                <a:ea typeface="Catamaran"/>
                <a:cs typeface="Catamaran"/>
                <a:sym typeface="Catamaran"/>
              </a:rPr>
              <a:t>[19] </a:t>
            </a:r>
            <a:r>
              <a:rPr lang="es" sz="1000">
                <a:solidFill>
                  <a:srgbClr val="000000"/>
                </a:solidFill>
                <a:latin typeface="Catamaran"/>
                <a:ea typeface="Catamaran"/>
                <a:cs typeface="Catamaran"/>
                <a:sym typeface="Catamaran"/>
              </a:rPr>
              <a:t>“KR20180053579A - Scented trash cans,” </a:t>
            </a:r>
            <a:r>
              <a:rPr i="1" lang="es" sz="1000">
                <a:solidFill>
                  <a:srgbClr val="000000"/>
                </a:solidFill>
                <a:latin typeface="Catamaran"/>
                <a:ea typeface="Catamaran"/>
                <a:cs typeface="Catamaran"/>
                <a:sym typeface="Catamaran"/>
              </a:rPr>
              <a:t>Google Patents</a:t>
            </a:r>
            <a:r>
              <a:rPr lang="es" sz="1000">
                <a:solidFill>
                  <a:srgbClr val="000000"/>
                </a:solidFill>
                <a:latin typeface="Catamaran"/>
                <a:ea typeface="Catamaran"/>
                <a:cs typeface="Catamaran"/>
                <a:sym typeface="Catamaran"/>
              </a:rPr>
              <a:t>. [Online]. Available: https://patents.google.com/patent/KR20180053579A/en?q=odor+elimanting+trash&amp;language=ENGLISH&amp;oq=odor+elimanting+trash+can+language:ENGLISH. [Accessed: 08-Apr-2020]. </a:t>
            </a:r>
            <a:endParaRPr sz="1000">
              <a:solidFill>
                <a:srgbClr val="000000"/>
              </a:solidFill>
              <a:highlight>
                <a:schemeClr val="lt1"/>
              </a:highlight>
              <a:latin typeface="Catamaran"/>
              <a:ea typeface="Catamaran"/>
              <a:cs typeface="Catamaran"/>
              <a:sym typeface="Catamaran"/>
            </a:endParaRPr>
          </a:p>
        </p:txBody>
      </p:sp>
      <p:sp>
        <p:nvSpPr>
          <p:cNvPr id="1056" name="Google Shape;1056;p101"/>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102"/>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02"/>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REFERENCES</a:t>
            </a:r>
            <a:endParaRPr/>
          </a:p>
        </p:txBody>
      </p:sp>
      <p:sp>
        <p:nvSpPr>
          <p:cNvPr id="1064" name="Google Shape;1064;p102"/>
          <p:cNvSpPr txBox="1"/>
          <p:nvPr>
            <p:ph idx="4294967295" type="subTitle"/>
          </p:nvPr>
        </p:nvSpPr>
        <p:spPr>
          <a:xfrm flipH="1">
            <a:off x="812076" y="234250"/>
            <a:ext cx="7228200" cy="45156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12000"/>
              </a:lnSpc>
              <a:spcBef>
                <a:spcPts val="900"/>
              </a:spcBef>
              <a:spcAft>
                <a:spcPts val="0"/>
              </a:spcAft>
              <a:buNone/>
            </a:pPr>
            <a:r>
              <a:rPr lang="es" sz="1000">
                <a:solidFill>
                  <a:srgbClr val="000000"/>
                </a:solidFill>
                <a:latin typeface="Catamaran"/>
                <a:ea typeface="Catamaran"/>
                <a:cs typeface="Catamaran"/>
                <a:sym typeface="Catamaran"/>
              </a:rPr>
              <a:t>[20] “KR20050014327A - A Food Trash Ordor Removal Unit and Method thereof,” Google Patents. [Online]. Available: https://patents.google.com/patent/KR20050014327A/en?q=odor+detection+trash+cans&amp;oq=odor+detection+in+trash+cans. [Accessed: 08-Apr-2020].</a:t>
            </a:r>
            <a:endParaRPr sz="1000">
              <a:solidFill>
                <a:srgbClr val="000000"/>
              </a:solidFill>
              <a:highlight>
                <a:schemeClr val="lt1"/>
              </a:highlight>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highlight>
                  <a:schemeClr val="lt1"/>
                </a:highlight>
                <a:latin typeface="Catamaran"/>
                <a:ea typeface="Catamaran"/>
                <a:cs typeface="Catamaran"/>
                <a:sym typeface="Catamaran"/>
              </a:rPr>
              <a:t>[21]E. Duffin, "U.S.: Number of households 1960-2019 | Statista", </a:t>
            </a:r>
            <a:r>
              <a:rPr i="1" lang="es" sz="1000">
                <a:solidFill>
                  <a:srgbClr val="000000"/>
                </a:solidFill>
                <a:highlight>
                  <a:schemeClr val="lt1"/>
                </a:highlight>
                <a:latin typeface="Catamaran"/>
                <a:ea typeface="Catamaran"/>
                <a:cs typeface="Catamaran"/>
                <a:sym typeface="Catamaran"/>
              </a:rPr>
              <a:t>Statista</a:t>
            </a:r>
            <a:r>
              <a:rPr lang="es" sz="1000">
                <a:solidFill>
                  <a:srgbClr val="000000"/>
                </a:solidFill>
                <a:highlight>
                  <a:schemeClr val="lt1"/>
                </a:highlight>
                <a:latin typeface="Catamaran"/>
                <a:ea typeface="Catamaran"/>
                <a:cs typeface="Catamaran"/>
                <a:sym typeface="Catamaran"/>
              </a:rPr>
              <a:t>, 2019. [Online]. Available: https://www.statista.com/statistics/183635/number-of-households-in-the-us/. [Accessed: 09- Apr- 2020].</a:t>
            </a:r>
            <a:endParaRPr sz="1000">
              <a:solidFill>
                <a:srgbClr val="000000"/>
              </a:solidFill>
              <a:highlight>
                <a:schemeClr val="lt1"/>
              </a:highlight>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highlight>
                  <a:schemeClr val="lt1"/>
                </a:highlight>
                <a:latin typeface="Catamaran"/>
                <a:ea typeface="Catamaran"/>
                <a:cs typeface="Catamaran"/>
                <a:sym typeface="Catamaran"/>
              </a:rPr>
              <a:t>[22]</a:t>
            </a:r>
            <a:r>
              <a:rPr lang="es" sz="1000">
                <a:solidFill>
                  <a:srgbClr val="000000"/>
                </a:solidFill>
                <a:latin typeface="Catamaran"/>
                <a:ea typeface="Catamaran"/>
                <a:cs typeface="Catamaran"/>
                <a:sym typeface="Catamaran"/>
              </a:rPr>
              <a:t>“Number of Municipal Governments &amp; Population Distribution,” </a:t>
            </a:r>
            <a:r>
              <a:rPr i="1" lang="es" sz="1000">
                <a:solidFill>
                  <a:srgbClr val="000000"/>
                </a:solidFill>
                <a:latin typeface="Catamaran"/>
                <a:ea typeface="Catamaran"/>
                <a:cs typeface="Catamaran"/>
                <a:sym typeface="Catamaran"/>
              </a:rPr>
              <a:t>NLC National League of cities</a:t>
            </a:r>
            <a:r>
              <a:rPr lang="es" sz="1000">
                <a:solidFill>
                  <a:srgbClr val="000000"/>
                </a:solidFill>
                <a:latin typeface="Catamaran"/>
                <a:ea typeface="Catamaran"/>
                <a:cs typeface="Catamaran"/>
                <a:sym typeface="Catamaran"/>
              </a:rPr>
              <a:t>. [Online]. Available: https://www.nlc.org/number-of-municipal-governments-population-distribution. [Accessed: 15-Apr-2020]. </a:t>
            </a:r>
            <a:endParaRPr sz="1000">
              <a:solidFill>
                <a:srgbClr val="000000"/>
              </a:solidFill>
              <a:highlight>
                <a:schemeClr val="lt1"/>
              </a:highlight>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highlight>
                  <a:schemeClr val="lt1"/>
                </a:highlight>
                <a:latin typeface="Catamaran"/>
                <a:ea typeface="Catamaran"/>
                <a:cs typeface="Catamaran"/>
                <a:sym typeface="Catamaran"/>
              </a:rPr>
              <a:t>[23] TY  - JOURAU  - Quercia, DanieleAU  - Schifanella, RossanoAU  - Aiello, LucaAU  - McLean, KatePY  - 2015/05/26SP  -T1  - Smelly Maps: The Digital Life of Urban SmellscapesER  -</a:t>
            </a:r>
            <a:endParaRPr sz="1000">
              <a:solidFill>
                <a:srgbClr val="000000"/>
              </a:solidFill>
              <a:highlight>
                <a:schemeClr val="lt1"/>
              </a:highlight>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highlight>
                  <a:schemeClr val="lt1"/>
                </a:highlight>
                <a:latin typeface="Catamaran"/>
                <a:ea typeface="Catamaran"/>
                <a:cs typeface="Catamaran"/>
                <a:sym typeface="Catamaran"/>
              </a:rPr>
              <a:t>[24]"Top Sulfur-Rich Foods And Why You Need Them", </a:t>
            </a:r>
            <a:r>
              <a:rPr i="1" lang="es" sz="1000">
                <a:solidFill>
                  <a:srgbClr val="000000"/>
                </a:solidFill>
                <a:highlight>
                  <a:schemeClr val="lt1"/>
                </a:highlight>
                <a:latin typeface="Catamaran"/>
                <a:ea typeface="Catamaran"/>
                <a:cs typeface="Catamaran"/>
                <a:sym typeface="Catamaran"/>
              </a:rPr>
              <a:t>Change-Links</a:t>
            </a:r>
            <a:r>
              <a:rPr lang="es" sz="1000">
                <a:solidFill>
                  <a:srgbClr val="000000"/>
                </a:solidFill>
                <a:highlight>
                  <a:schemeClr val="lt1"/>
                </a:highlight>
                <a:latin typeface="Catamaran"/>
                <a:ea typeface="Catamaran"/>
                <a:cs typeface="Catamaran"/>
                <a:sym typeface="Catamaran"/>
              </a:rPr>
              <a:t>, 2020. [Online]. Available: http://change-links.org/top-sulfur-rich-foods-and-why-you-need-them/. [Accessed: 11- Apr- 2020].</a:t>
            </a:r>
            <a:endParaRPr sz="1000">
              <a:solidFill>
                <a:srgbClr val="000000"/>
              </a:solidFill>
              <a:highlight>
                <a:schemeClr val="lt1"/>
              </a:highlight>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highlight>
                  <a:schemeClr val="lt1"/>
                </a:highlight>
                <a:latin typeface="Catamaran"/>
                <a:ea typeface="Catamaran"/>
                <a:cs typeface="Catamaran"/>
                <a:sym typeface="Catamaran"/>
              </a:rPr>
              <a:t>[25]"Ammonia used in many foods, not just "pink slime"", </a:t>
            </a:r>
            <a:r>
              <a:rPr i="1" lang="es" sz="1000">
                <a:solidFill>
                  <a:srgbClr val="000000"/>
                </a:solidFill>
                <a:highlight>
                  <a:schemeClr val="lt1"/>
                </a:highlight>
                <a:latin typeface="Catamaran"/>
                <a:ea typeface="Catamaran"/>
                <a:cs typeface="Catamaran"/>
                <a:sym typeface="Catamaran"/>
              </a:rPr>
              <a:t>U.S.</a:t>
            </a:r>
            <a:r>
              <a:rPr lang="es" sz="1000">
                <a:solidFill>
                  <a:srgbClr val="000000"/>
                </a:solidFill>
                <a:highlight>
                  <a:schemeClr val="lt1"/>
                </a:highlight>
                <a:latin typeface="Catamaran"/>
                <a:ea typeface="Catamaran"/>
                <a:cs typeface="Catamaran"/>
                <a:sym typeface="Catamaran"/>
              </a:rPr>
              <a:t>, 2020. [Online]. Available: https://www.reuters.com/article/us-food-ammonia/ammonia-used-in-many-foods-not-just-pink-slime-idUSBRE8331B420120404. [Accessed: 11- Apr- 2020].</a:t>
            </a:r>
            <a:endParaRPr sz="1000">
              <a:solidFill>
                <a:srgbClr val="000000"/>
              </a:solidFill>
              <a:highlight>
                <a:schemeClr val="lt1"/>
              </a:highlight>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highlight>
                  <a:schemeClr val="lt1"/>
                </a:highlight>
                <a:latin typeface="Catamaran"/>
                <a:ea typeface="Catamaran"/>
                <a:cs typeface="Catamaran"/>
                <a:sym typeface="Catamaran"/>
              </a:rPr>
              <a:t>[26]"Natural Compound Protects Hypertensive Rats against Heart Disease", </a:t>
            </a:r>
            <a:r>
              <a:rPr i="1" lang="es" sz="1000">
                <a:solidFill>
                  <a:srgbClr val="000000"/>
                </a:solidFill>
                <a:highlight>
                  <a:schemeClr val="lt1"/>
                </a:highlight>
                <a:latin typeface="Catamaran"/>
                <a:ea typeface="Catamaran"/>
                <a:cs typeface="Catamaran"/>
                <a:sym typeface="Catamaran"/>
              </a:rPr>
              <a:t>Sci News</a:t>
            </a:r>
            <a:r>
              <a:rPr lang="es" sz="1000">
                <a:solidFill>
                  <a:srgbClr val="000000"/>
                </a:solidFill>
                <a:highlight>
                  <a:schemeClr val="lt1"/>
                </a:highlight>
                <a:latin typeface="Catamaran"/>
                <a:ea typeface="Catamaran"/>
                <a:cs typeface="Catamaran"/>
                <a:sym typeface="Catamaran"/>
              </a:rPr>
              <a:t>, 2018. [Online]. Available: http://www.sci-news.com/medicine/trimethylamine-n-oxide-hypertensive-rats-heart-disease-06599.html. [Accessed: 11- Apr- 2020].</a:t>
            </a:r>
            <a:endParaRPr sz="1000">
              <a:solidFill>
                <a:srgbClr val="000000"/>
              </a:solidFill>
              <a:highlight>
                <a:schemeClr val="lt1"/>
              </a:highlight>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highlight>
                  <a:schemeClr val="lt1"/>
                </a:highlight>
                <a:latin typeface="Catamaran"/>
                <a:ea typeface="Catamaran"/>
                <a:cs typeface="Catamaran"/>
                <a:sym typeface="Catamaran"/>
              </a:rPr>
              <a:t>[27]2020. [Online]. Available: https://www.meijer.com/shop/en/pantry/oil-vinegar-dressing/salad-dressing/wish-bone-house-italian-salad-dressing-15-oz/p/4132100648. [Accessed: 11- Apr- 2020].</a:t>
            </a:r>
            <a:endParaRPr sz="1000">
              <a:solidFill>
                <a:srgbClr val="000000"/>
              </a:solidFill>
              <a:highlight>
                <a:schemeClr val="lt1"/>
              </a:highlight>
              <a:latin typeface="Catamaran"/>
              <a:ea typeface="Catamaran"/>
              <a:cs typeface="Catamaran"/>
              <a:sym typeface="Catamaran"/>
            </a:endParaRPr>
          </a:p>
          <a:p>
            <a:pPr indent="0" lvl="0" marL="0" rtl="0" algn="l">
              <a:lnSpc>
                <a:spcPct val="112000"/>
              </a:lnSpc>
              <a:spcBef>
                <a:spcPts val="900"/>
              </a:spcBef>
              <a:spcAft>
                <a:spcPts val="0"/>
              </a:spcAft>
              <a:buNone/>
            </a:pPr>
            <a:r>
              <a:t/>
            </a:r>
            <a:endParaRPr sz="1000">
              <a:solidFill>
                <a:srgbClr val="000000"/>
              </a:solidFill>
              <a:highlight>
                <a:schemeClr val="lt1"/>
              </a:highlight>
              <a:latin typeface="Catamaran"/>
              <a:ea typeface="Catamaran"/>
              <a:cs typeface="Catamaran"/>
              <a:sym typeface="Catamaran"/>
            </a:endParaRPr>
          </a:p>
        </p:txBody>
      </p:sp>
      <p:sp>
        <p:nvSpPr>
          <p:cNvPr id="1065" name="Google Shape;1065;p102"/>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0" name="Shape 1070"/>
        <p:cNvGrpSpPr/>
        <p:nvPr/>
      </p:nvGrpSpPr>
      <p:grpSpPr>
        <a:xfrm>
          <a:off x="0" y="0"/>
          <a:ext cx="0" cy="0"/>
          <a:chOff x="0" y="0"/>
          <a:chExt cx="0" cy="0"/>
        </a:xfrm>
      </p:grpSpPr>
      <p:sp>
        <p:nvSpPr>
          <p:cNvPr id="1071" name="Google Shape;1071;p103"/>
          <p:cNvSpPr/>
          <p:nvPr/>
        </p:nvSpPr>
        <p:spPr>
          <a:xfrm flipH="1" rot="-5400000">
            <a:off x="7398275" y="3397650"/>
            <a:ext cx="891300" cy="26004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03"/>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REFERENCES</a:t>
            </a:r>
            <a:endParaRPr/>
          </a:p>
        </p:txBody>
      </p:sp>
      <p:sp>
        <p:nvSpPr>
          <p:cNvPr id="1073" name="Google Shape;1073;p103"/>
          <p:cNvSpPr txBox="1"/>
          <p:nvPr>
            <p:ph idx="4294967295" type="subTitle"/>
          </p:nvPr>
        </p:nvSpPr>
        <p:spPr>
          <a:xfrm flipH="1">
            <a:off x="812075" y="0"/>
            <a:ext cx="7228200" cy="50631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12000"/>
              </a:lnSpc>
              <a:spcBef>
                <a:spcPts val="900"/>
              </a:spcBef>
              <a:spcAft>
                <a:spcPts val="0"/>
              </a:spcAft>
              <a:buNone/>
            </a:pPr>
            <a:r>
              <a:rPr lang="es" sz="1000">
                <a:solidFill>
                  <a:srgbClr val="000000"/>
                </a:solidFill>
                <a:highlight>
                  <a:schemeClr val="lt1"/>
                </a:highlight>
                <a:latin typeface="Catamaran"/>
                <a:ea typeface="Catamaran"/>
                <a:cs typeface="Catamaran"/>
                <a:sym typeface="Catamaran"/>
              </a:rPr>
              <a:t>[28]K. Guiden, "Chemicals in Food: Two That Aren't As Scary As They Sound — IFIC Foundation", </a:t>
            </a:r>
            <a:r>
              <a:rPr i="1" lang="es" sz="1000">
                <a:solidFill>
                  <a:srgbClr val="000000"/>
                </a:solidFill>
                <a:highlight>
                  <a:schemeClr val="lt1"/>
                </a:highlight>
                <a:latin typeface="Catamaran"/>
                <a:ea typeface="Catamaran"/>
                <a:cs typeface="Catamaran"/>
                <a:sym typeface="Catamaran"/>
              </a:rPr>
              <a:t>IFIC Foundation</a:t>
            </a:r>
            <a:r>
              <a:rPr lang="es" sz="1000">
                <a:solidFill>
                  <a:srgbClr val="000000"/>
                </a:solidFill>
                <a:highlight>
                  <a:schemeClr val="lt1"/>
                </a:highlight>
                <a:latin typeface="Catamaran"/>
                <a:ea typeface="Catamaran"/>
                <a:cs typeface="Catamaran"/>
                <a:sym typeface="Catamaran"/>
              </a:rPr>
              <a:t>, 2020. [Online]. Available: https://foodinsight.org/chemicals-in-food-two-that-arent-as-scary-as-they-sound/. [Accessed: 11- Apr- 2020].</a:t>
            </a:r>
            <a:endParaRPr sz="1000">
              <a:solidFill>
                <a:srgbClr val="000000"/>
              </a:solidFill>
              <a:highlight>
                <a:schemeClr val="lt1"/>
              </a:highlight>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highlight>
                  <a:schemeClr val="lt1"/>
                </a:highlight>
                <a:latin typeface="Catamaran"/>
                <a:ea typeface="Catamaran"/>
                <a:cs typeface="Catamaran"/>
                <a:sym typeface="Catamaran"/>
              </a:rPr>
              <a:t>[29]I. Muralikrishna and V. Manickam, "Organic Waste - an overview | ScienceDirect Topics", </a:t>
            </a:r>
            <a:r>
              <a:rPr i="1" lang="es" sz="1000">
                <a:solidFill>
                  <a:srgbClr val="000000"/>
                </a:solidFill>
                <a:highlight>
                  <a:schemeClr val="lt1"/>
                </a:highlight>
                <a:latin typeface="Catamaran"/>
                <a:ea typeface="Catamaran"/>
                <a:cs typeface="Catamaran"/>
                <a:sym typeface="Catamaran"/>
              </a:rPr>
              <a:t>Sciencedirect.com</a:t>
            </a:r>
            <a:r>
              <a:rPr lang="es" sz="1000">
                <a:solidFill>
                  <a:srgbClr val="000000"/>
                </a:solidFill>
                <a:highlight>
                  <a:schemeClr val="lt1"/>
                </a:highlight>
                <a:latin typeface="Catamaran"/>
                <a:ea typeface="Catamaran"/>
                <a:cs typeface="Catamaran"/>
                <a:sym typeface="Catamaran"/>
              </a:rPr>
              <a:t>, 2017. [Online]. Available: https://www.sciencedirect.com/topics/earth-and-planetary-sciences/organic-waste. [Accessed: 11- Apr- 2020].</a:t>
            </a:r>
            <a:endParaRPr sz="1000">
              <a:solidFill>
                <a:srgbClr val="000000"/>
              </a:solidFill>
              <a:highlight>
                <a:schemeClr val="lt1"/>
              </a:highlight>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highlight>
                  <a:schemeClr val="lt1"/>
                </a:highlight>
                <a:latin typeface="Catamaran"/>
                <a:ea typeface="Catamaran"/>
                <a:cs typeface="Catamaran"/>
                <a:sym typeface="Catamaran"/>
              </a:rPr>
              <a:t>[30]B. Gringer, "The Trash One Person Produces in One Year", </a:t>
            </a:r>
            <a:r>
              <a:rPr i="1" lang="es" sz="1000">
                <a:solidFill>
                  <a:srgbClr val="000000"/>
                </a:solidFill>
                <a:highlight>
                  <a:schemeClr val="lt1"/>
                </a:highlight>
                <a:latin typeface="Catamaran"/>
                <a:ea typeface="Catamaran"/>
                <a:cs typeface="Catamaran"/>
                <a:sym typeface="Catamaran"/>
              </a:rPr>
              <a:t>TitleMax</a:t>
            </a:r>
            <a:r>
              <a:rPr lang="es" sz="1000">
                <a:solidFill>
                  <a:srgbClr val="000000"/>
                </a:solidFill>
                <a:highlight>
                  <a:schemeClr val="lt1"/>
                </a:highlight>
                <a:latin typeface="Catamaran"/>
                <a:ea typeface="Catamaran"/>
                <a:cs typeface="Catamaran"/>
                <a:sym typeface="Catamaran"/>
              </a:rPr>
              <a:t>, 2020. [Online]. Available: https://www.titlemax.com/discovery-center/lifestyle/trash-one-person-produces-year/. [Accessed: 11- Apr- 2020].</a:t>
            </a:r>
            <a:endParaRPr sz="1000">
              <a:solidFill>
                <a:srgbClr val="000000"/>
              </a:solidFill>
              <a:highlight>
                <a:schemeClr val="lt1"/>
              </a:highlight>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highlight>
                  <a:schemeClr val="lt1"/>
                </a:highlight>
                <a:latin typeface="Catamaran"/>
                <a:ea typeface="Catamaran"/>
                <a:cs typeface="Catamaran"/>
                <a:sym typeface="Catamaran"/>
              </a:rPr>
              <a:t>[31]R. Fry, "The number of people in the average U.S. household is going up for the first time in over 160 years", </a:t>
            </a:r>
            <a:r>
              <a:rPr i="1" lang="es" sz="1000">
                <a:solidFill>
                  <a:srgbClr val="000000"/>
                </a:solidFill>
                <a:highlight>
                  <a:schemeClr val="lt1"/>
                </a:highlight>
                <a:latin typeface="Catamaran"/>
                <a:ea typeface="Catamaran"/>
                <a:cs typeface="Catamaran"/>
                <a:sym typeface="Catamaran"/>
              </a:rPr>
              <a:t>Pew Research Center</a:t>
            </a:r>
            <a:r>
              <a:rPr lang="es" sz="1000">
                <a:solidFill>
                  <a:srgbClr val="000000"/>
                </a:solidFill>
                <a:highlight>
                  <a:schemeClr val="lt1"/>
                </a:highlight>
                <a:latin typeface="Catamaran"/>
                <a:ea typeface="Catamaran"/>
                <a:cs typeface="Catamaran"/>
                <a:sym typeface="Catamaran"/>
              </a:rPr>
              <a:t>, 2019. [Online]. Available: https://www.pewresearch.org/fact-tank/2019/10/01/the-number-of-people-in-the-average-u-s-household-is-going-up-for-the-first-time-in-over-160-years/. [Accessed: 11- Apr- 2020].</a:t>
            </a:r>
            <a:endParaRPr sz="1000">
              <a:solidFill>
                <a:srgbClr val="000000"/>
              </a:solidFill>
              <a:highlight>
                <a:schemeClr val="lt1"/>
              </a:highlight>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highlight>
                  <a:schemeClr val="lt1"/>
                </a:highlight>
                <a:latin typeface="Catamaran"/>
                <a:ea typeface="Catamaran"/>
                <a:cs typeface="Catamaran"/>
                <a:sym typeface="Catamaran"/>
              </a:rPr>
              <a:t>[32]"Converting Your Food Waste Into Energy | SaveOnEnergy.com", </a:t>
            </a:r>
            <a:r>
              <a:rPr i="1" lang="es" sz="1000">
                <a:solidFill>
                  <a:srgbClr val="000000"/>
                </a:solidFill>
                <a:highlight>
                  <a:schemeClr val="lt1"/>
                </a:highlight>
                <a:latin typeface="Catamaran"/>
                <a:ea typeface="Catamaran"/>
                <a:cs typeface="Catamaran"/>
                <a:sym typeface="Catamaran"/>
              </a:rPr>
              <a:t>Saveonenergy.com</a:t>
            </a:r>
            <a:r>
              <a:rPr lang="es" sz="1000">
                <a:solidFill>
                  <a:srgbClr val="000000"/>
                </a:solidFill>
                <a:highlight>
                  <a:schemeClr val="lt1"/>
                </a:highlight>
                <a:latin typeface="Catamaran"/>
                <a:ea typeface="Catamaran"/>
                <a:cs typeface="Catamaran"/>
                <a:sym typeface="Catamaran"/>
              </a:rPr>
              <a:t>. [Online]. Available: https://www.saveonenergy.com/food-power-per-hour/. [Accessed: 11- Apr- 2020].</a:t>
            </a:r>
            <a:endParaRPr sz="1000">
              <a:solidFill>
                <a:srgbClr val="000000"/>
              </a:solidFill>
              <a:highlight>
                <a:schemeClr val="lt1"/>
              </a:highlight>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highlight>
                  <a:schemeClr val="lt1"/>
                </a:highlight>
                <a:latin typeface="Catamaran"/>
                <a:ea typeface="Catamaran"/>
                <a:cs typeface="Catamaran"/>
                <a:sym typeface="Catamaran"/>
              </a:rPr>
              <a:t>[33]"10 Shocking USA Food Waste Stats – The Swag USA", </a:t>
            </a:r>
            <a:r>
              <a:rPr i="1" lang="es" sz="1000">
                <a:solidFill>
                  <a:srgbClr val="000000"/>
                </a:solidFill>
                <a:latin typeface="Catamaran"/>
                <a:ea typeface="Catamaran"/>
                <a:cs typeface="Catamaran"/>
                <a:sym typeface="Catamaran"/>
              </a:rPr>
              <a:t>The Swag USA</a:t>
            </a:r>
            <a:r>
              <a:rPr lang="es" sz="1000">
                <a:solidFill>
                  <a:srgbClr val="000000"/>
                </a:solidFill>
                <a:highlight>
                  <a:schemeClr val="lt1"/>
                </a:highlight>
                <a:latin typeface="Catamaran"/>
                <a:ea typeface="Catamaran"/>
                <a:cs typeface="Catamaran"/>
                <a:sym typeface="Catamaran"/>
              </a:rPr>
              <a:t>. [Online]. Available: https://swagoz.com/10-shocking-usa-food-waste-stats/. [Accessed: 11- Apr- 2020].</a:t>
            </a:r>
            <a:endParaRPr sz="1000">
              <a:solidFill>
                <a:srgbClr val="000000"/>
              </a:solidFill>
              <a:highlight>
                <a:schemeClr val="lt1"/>
              </a:highlight>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highlight>
                  <a:schemeClr val="lt1"/>
                </a:highlight>
                <a:latin typeface="Catamaran"/>
                <a:ea typeface="Catamaran"/>
                <a:cs typeface="Catamaran"/>
                <a:sym typeface="Catamaran"/>
              </a:rPr>
              <a:t>[34] </a:t>
            </a:r>
            <a:r>
              <a:rPr lang="es" sz="1000">
                <a:solidFill>
                  <a:srgbClr val="000000"/>
                </a:solidFill>
                <a:latin typeface="Catamaran"/>
                <a:ea typeface="Catamaran"/>
                <a:cs typeface="Catamaran"/>
                <a:sym typeface="Catamaran"/>
              </a:rPr>
              <a:t>“DIY Stinky Shoe Spray,” </a:t>
            </a:r>
            <a:r>
              <a:rPr i="1" lang="es" sz="1000">
                <a:solidFill>
                  <a:srgbClr val="000000"/>
                </a:solidFill>
                <a:latin typeface="Catamaran"/>
                <a:ea typeface="Catamaran"/>
                <a:cs typeface="Catamaran"/>
                <a:sym typeface="Catamaran"/>
              </a:rPr>
              <a:t>One Essential Community</a:t>
            </a:r>
            <a:r>
              <a:rPr lang="es" sz="1000">
                <a:solidFill>
                  <a:srgbClr val="000000"/>
                </a:solidFill>
                <a:latin typeface="Catamaran"/>
                <a:ea typeface="Catamaran"/>
                <a:cs typeface="Catamaran"/>
                <a:sym typeface="Catamaran"/>
              </a:rPr>
              <a:t>, 10-Dec-2019. [Online]. Available: https://oneessentialcommunity.com/diy-stinky-shoe-spray-essential-oils/. [Accessed: 12-Apr-2020]. </a:t>
            </a:r>
            <a:endParaRPr sz="1000">
              <a:solidFill>
                <a:srgbClr val="000000"/>
              </a:solidFill>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latin typeface="Catamaran"/>
                <a:ea typeface="Catamaran"/>
                <a:cs typeface="Catamaran"/>
                <a:sym typeface="Catamaran"/>
              </a:rPr>
              <a:t>[35] USN Products, LLC, “Multipurpose Odor Eliminator Spray,” </a:t>
            </a:r>
            <a:r>
              <a:rPr i="1" lang="es" sz="1000">
                <a:solidFill>
                  <a:srgbClr val="000000"/>
                </a:solidFill>
                <a:latin typeface="Catamaran"/>
                <a:ea typeface="Catamaran"/>
                <a:cs typeface="Catamaran"/>
                <a:sym typeface="Catamaran"/>
              </a:rPr>
              <a:t>USN Products, LLC</a:t>
            </a:r>
            <a:r>
              <a:rPr lang="es" sz="1000">
                <a:solidFill>
                  <a:srgbClr val="000000"/>
                </a:solidFill>
                <a:latin typeface="Catamaran"/>
                <a:ea typeface="Catamaran"/>
                <a:cs typeface="Catamaran"/>
                <a:sym typeface="Catamaran"/>
              </a:rPr>
              <a:t>. [Online]. Available: https://www.u-savenow.com/products/rmr-odor-x-multipurpose-extreme-odor-eliminator. [Accessed: 12-Apr-2020]. </a:t>
            </a:r>
            <a:endParaRPr sz="1000">
              <a:solidFill>
                <a:srgbClr val="000000"/>
              </a:solidFill>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latin typeface="Catamaran"/>
                <a:ea typeface="Catamaran"/>
                <a:cs typeface="Catamaran"/>
                <a:sym typeface="Catamaran"/>
              </a:rPr>
              <a:t>[36] </a:t>
            </a:r>
            <a:r>
              <a:rPr i="1" lang="es" sz="1000">
                <a:solidFill>
                  <a:srgbClr val="000000"/>
                </a:solidFill>
                <a:latin typeface="Catamaran"/>
                <a:ea typeface="Catamaran"/>
                <a:cs typeface="Catamaran"/>
                <a:sym typeface="Catamaran"/>
              </a:rPr>
              <a:t>Aerosol Can Manufacturer Producing Different Sizes of Aerosol Cans</a:t>
            </a:r>
            <a:r>
              <a:rPr lang="es" sz="1000">
                <a:solidFill>
                  <a:srgbClr val="000000"/>
                </a:solidFill>
                <a:latin typeface="Catamaran"/>
                <a:ea typeface="Catamaran"/>
                <a:cs typeface="Catamaran"/>
                <a:sym typeface="Catamaran"/>
              </a:rPr>
              <a:t>. [Online]. Available: https://www.kianjoocan.com.my/index.php?id=47. [Accessed: 12-Apr-2020]. </a:t>
            </a:r>
            <a:endParaRPr sz="1000">
              <a:solidFill>
                <a:srgbClr val="000000"/>
              </a:solidFill>
              <a:latin typeface="Catamaran"/>
              <a:ea typeface="Catamaran"/>
              <a:cs typeface="Catamaran"/>
              <a:sym typeface="Catamaran"/>
            </a:endParaRPr>
          </a:p>
          <a:p>
            <a:pPr indent="0" lvl="0" marL="0" rtl="0" algn="l">
              <a:lnSpc>
                <a:spcPct val="112000"/>
              </a:lnSpc>
              <a:spcBef>
                <a:spcPts val="900"/>
              </a:spcBef>
              <a:spcAft>
                <a:spcPts val="0"/>
              </a:spcAft>
              <a:buNone/>
            </a:pPr>
            <a:r>
              <a:t/>
            </a:r>
            <a:endParaRPr sz="1000">
              <a:solidFill>
                <a:srgbClr val="000000"/>
              </a:solidFill>
              <a:highlight>
                <a:schemeClr val="lt1"/>
              </a:highlight>
              <a:latin typeface="Catamaran"/>
              <a:ea typeface="Catamaran"/>
              <a:cs typeface="Catamaran"/>
              <a:sym typeface="Catamaran"/>
            </a:endParaRPr>
          </a:p>
        </p:txBody>
      </p:sp>
      <p:sp>
        <p:nvSpPr>
          <p:cNvPr id="1074" name="Google Shape;1074;p103"/>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104"/>
          <p:cNvSpPr/>
          <p:nvPr/>
        </p:nvSpPr>
        <p:spPr>
          <a:xfrm flipH="1" rot="-5400000">
            <a:off x="7398275" y="3397650"/>
            <a:ext cx="891300" cy="26004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0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REFERENCES</a:t>
            </a:r>
            <a:endParaRPr/>
          </a:p>
        </p:txBody>
      </p:sp>
      <p:sp>
        <p:nvSpPr>
          <p:cNvPr id="1082" name="Google Shape;1082;p104"/>
          <p:cNvSpPr txBox="1"/>
          <p:nvPr>
            <p:ph idx="4294967295" type="subTitle"/>
          </p:nvPr>
        </p:nvSpPr>
        <p:spPr>
          <a:xfrm flipH="1">
            <a:off x="812075" y="0"/>
            <a:ext cx="7228200" cy="47499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12000"/>
              </a:lnSpc>
              <a:spcBef>
                <a:spcPts val="900"/>
              </a:spcBef>
              <a:spcAft>
                <a:spcPts val="0"/>
              </a:spcAft>
              <a:buNone/>
            </a:pPr>
            <a:r>
              <a:rPr lang="es" sz="1000">
                <a:solidFill>
                  <a:srgbClr val="000000"/>
                </a:solidFill>
                <a:latin typeface="Catamaran"/>
                <a:ea typeface="Catamaran"/>
                <a:cs typeface="Catamaran"/>
                <a:sym typeface="Catamaran"/>
              </a:rPr>
              <a:t>[37]“aroma bit: 株式会社アロマビット,” </a:t>
            </a:r>
            <a:r>
              <a:rPr i="1" lang="es" sz="1000">
                <a:solidFill>
                  <a:srgbClr val="000000"/>
                </a:solidFill>
                <a:latin typeface="Catamaran"/>
                <a:ea typeface="Catamaran"/>
                <a:cs typeface="Catamaran"/>
                <a:sym typeface="Catamaran"/>
              </a:rPr>
              <a:t>aroma bit.</a:t>
            </a:r>
            <a:r>
              <a:rPr lang="es" sz="1000">
                <a:solidFill>
                  <a:srgbClr val="000000"/>
                </a:solidFill>
                <a:latin typeface="Catamaran"/>
                <a:ea typeface="Catamaran"/>
                <a:cs typeface="Catamaran"/>
                <a:sym typeface="Catamaran"/>
              </a:rPr>
              <a:t> [Online]. Available: http://aromabit.com/newproduct_sdk_20181201_en/. [Accessed: 12-Apr-2020].</a:t>
            </a:r>
            <a:endParaRPr sz="1000">
              <a:solidFill>
                <a:srgbClr val="000000"/>
              </a:solidFill>
              <a:highlight>
                <a:schemeClr val="lt1"/>
              </a:highlight>
              <a:latin typeface="Catamaran"/>
              <a:ea typeface="Catamaran"/>
              <a:cs typeface="Catamaran"/>
              <a:sym typeface="Catamaran"/>
            </a:endParaRPr>
          </a:p>
          <a:p>
            <a:pPr indent="0" lvl="0" marL="0" rtl="0" algn="l">
              <a:lnSpc>
                <a:spcPct val="112000"/>
              </a:lnSpc>
              <a:spcBef>
                <a:spcPts val="900"/>
              </a:spcBef>
              <a:spcAft>
                <a:spcPts val="0"/>
              </a:spcAft>
              <a:buNone/>
            </a:pPr>
            <a:r>
              <a:rPr lang="es" sz="1000">
                <a:solidFill>
                  <a:srgbClr val="000000"/>
                </a:solidFill>
                <a:highlight>
                  <a:schemeClr val="lt1"/>
                </a:highlight>
                <a:latin typeface="Catamaran"/>
                <a:ea typeface="Catamaran"/>
                <a:cs typeface="Catamaran"/>
                <a:sym typeface="Catamaran"/>
              </a:rPr>
              <a:t>[38] </a:t>
            </a:r>
            <a:r>
              <a:rPr lang="es" sz="1000">
                <a:solidFill>
                  <a:srgbClr val="000000"/>
                </a:solidFill>
                <a:latin typeface="Catamaran"/>
                <a:ea typeface="Catamaran"/>
                <a:cs typeface="Catamaran"/>
                <a:sym typeface="Catamaran"/>
              </a:rPr>
              <a:t>G. Leonardos, D. Kendall, and N. Barnard, “Odor Threshold Determinations of 53 Odorant Chemicals,” </a:t>
            </a:r>
            <a:r>
              <a:rPr i="1" lang="es" sz="1000">
                <a:solidFill>
                  <a:srgbClr val="000000"/>
                </a:solidFill>
                <a:latin typeface="Catamaran"/>
                <a:ea typeface="Catamaran"/>
                <a:cs typeface="Catamaran"/>
                <a:sym typeface="Catamaran"/>
              </a:rPr>
              <a:t>Journal of the Air Pollution Control Association</a:t>
            </a:r>
            <a:r>
              <a:rPr lang="es" sz="1000">
                <a:solidFill>
                  <a:srgbClr val="000000"/>
                </a:solidFill>
                <a:latin typeface="Catamaran"/>
                <a:ea typeface="Catamaran"/>
                <a:cs typeface="Catamaran"/>
                <a:sym typeface="Catamaran"/>
              </a:rPr>
              <a:t>, vol. 19, no. 2, pp. 91–95, 1969. </a:t>
            </a:r>
            <a:endParaRPr sz="1000">
              <a:solidFill>
                <a:srgbClr val="000000"/>
              </a:solidFill>
              <a:latin typeface="Catamaran"/>
              <a:ea typeface="Catamaran"/>
              <a:cs typeface="Catamaran"/>
              <a:sym typeface="Catamaran"/>
            </a:endParaRPr>
          </a:p>
          <a:p>
            <a:pPr indent="0" lvl="0" marL="0" rtl="0" algn="l">
              <a:lnSpc>
                <a:spcPct val="112000"/>
              </a:lnSpc>
              <a:spcBef>
                <a:spcPts val="900"/>
              </a:spcBef>
              <a:spcAft>
                <a:spcPts val="0"/>
              </a:spcAft>
              <a:buNone/>
            </a:pPr>
            <a:r>
              <a:t/>
            </a:r>
            <a:endParaRPr sz="1000">
              <a:solidFill>
                <a:srgbClr val="000000"/>
              </a:solidFill>
              <a:highlight>
                <a:schemeClr val="lt1"/>
              </a:highlight>
              <a:latin typeface="Catamaran"/>
              <a:ea typeface="Catamaran"/>
              <a:cs typeface="Catamaran"/>
              <a:sym typeface="Catamaran"/>
            </a:endParaRPr>
          </a:p>
        </p:txBody>
      </p:sp>
      <p:sp>
        <p:nvSpPr>
          <p:cNvPr id="1083" name="Google Shape;1083;p104"/>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Google Shape;1089;p105"/>
          <p:cNvSpPr txBox="1"/>
          <p:nvPr>
            <p:ph type="ctrTitle"/>
          </p:nvPr>
        </p:nvSpPr>
        <p:spPr>
          <a:xfrm rot="5400000">
            <a:off x="67559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INTERVIEW TRANSCRIPTS</a:t>
            </a:r>
            <a:endParaRPr/>
          </a:p>
        </p:txBody>
      </p:sp>
      <p:sp>
        <p:nvSpPr>
          <p:cNvPr id="1090" name="Google Shape;1090;p105"/>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05"/>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093" name="Google Shape;1093;p105"/>
          <p:cNvSpPr txBox="1"/>
          <p:nvPr/>
        </p:nvSpPr>
        <p:spPr>
          <a:xfrm>
            <a:off x="765825" y="259850"/>
            <a:ext cx="6505500" cy="4381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 sz="1000"/>
              <a:t>Interview 1 – Stakeholder Group: Resident</a:t>
            </a:r>
            <a:endParaRPr b="1" sz="1000"/>
          </a:p>
          <a:p>
            <a:pPr indent="0" lvl="0" marL="0" rtl="0" algn="l">
              <a:lnSpc>
                <a:spcPct val="115000"/>
              </a:lnSpc>
              <a:spcBef>
                <a:spcPts val="1200"/>
              </a:spcBef>
              <a:spcAft>
                <a:spcPts val="0"/>
              </a:spcAft>
              <a:buNone/>
            </a:pPr>
            <a:r>
              <a:rPr lang="es" sz="1000"/>
              <a:t>How do you currently deal with the issue of smell from trash when you encounter it?</a:t>
            </a:r>
            <a:endParaRPr sz="1000"/>
          </a:p>
          <a:p>
            <a:pPr indent="-292100" lvl="0" marL="457200" rtl="0" algn="l">
              <a:lnSpc>
                <a:spcPct val="115000"/>
              </a:lnSpc>
              <a:spcBef>
                <a:spcPts val="1200"/>
              </a:spcBef>
              <a:spcAft>
                <a:spcPts val="0"/>
              </a:spcAft>
              <a:buSzPts val="1000"/>
              <a:buChar char="●"/>
            </a:pPr>
            <a:r>
              <a:rPr lang="es" sz="1000"/>
              <a:t>“Take out the trash whenever I notice the odor (in my own home) or just avoid it when I’m outside.”</a:t>
            </a:r>
            <a:endParaRPr sz="1000"/>
          </a:p>
          <a:p>
            <a:pPr indent="0" lvl="0" marL="0" rtl="0" algn="l">
              <a:lnSpc>
                <a:spcPct val="115000"/>
              </a:lnSpc>
              <a:spcBef>
                <a:spcPts val="1200"/>
              </a:spcBef>
              <a:spcAft>
                <a:spcPts val="0"/>
              </a:spcAft>
              <a:buNone/>
            </a:pPr>
            <a:r>
              <a:rPr lang="es" sz="1000"/>
              <a:t>What would you be willing to pay for a product that solves this issue?</a:t>
            </a:r>
            <a:endParaRPr sz="1000"/>
          </a:p>
          <a:p>
            <a:pPr indent="-292100" lvl="0" marL="457200" rtl="0" algn="l">
              <a:lnSpc>
                <a:spcPct val="115000"/>
              </a:lnSpc>
              <a:spcBef>
                <a:spcPts val="1200"/>
              </a:spcBef>
              <a:spcAft>
                <a:spcPts val="0"/>
              </a:spcAft>
              <a:buSzPts val="1000"/>
              <a:buChar char="●"/>
            </a:pPr>
            <a:r>
              <a:rPr lang="es" sz="1000"/>
              <a:t>“Maybe around $20-30 if it actually worked and I never smelled odor from my trash can again”</a:t>
            </a:r>
            <a:endParaRPr sz="1000"/>
          </a:p>
          <a:p>
            <a:pPr indent="0" lvl="0" marL="0" rtl="0" algn="l">
              <a:lnSpc>
                <a:spcPct val="115000"/>
              </a:lnSpc>
              <a:spcBef>
                <a:spcPts val="1200"/>
              </a:spcBef>
              <a:spcAft>
                <a:spcPts val="0"/>
              </a:spcAft>
              <a:buNone/>
            </a:pPr>
            <a:r>
              <a:rPr lang="es" sz="1000"/>
              <a:t>How does this problem impact your life?</a:t>
            </a:r>
            <a:endParaRPr sz="1000"/>
          </a:p>
          <a:p>
            <a:pPr indent="-292100" lvl="0" marL="457200" rtl="0" algn="l">
              <a:lnSpc>
                <a:spcPct val="115000"/>
              </a:lnSpc>
              <a:spcBef>
                <a:spcPts val="1200"/>
              </a:spcBef>
              <a:spcAft>
                <a:spcPts val="0"/>
              </a:spcAft>
              <a:buSzPts val="1000"/>
              <a:buChar char="●"/>
            </a:pPr>
            <a:r>
              <a:rPr lang="es" sz="1000"/>
              <a:t>“It doesn’t have a very large impact on my life, I find it a nuisance but since I’ve dealt with it for so long I’m not extremely bothered by it anymore.”</a:t>
            </a:r>
            <a:endParaRPr sz="1000"/>
          </a:p>
          <a:p>
            <a:pPr indent="0" lvl="0" marL="0" rtl="0" algn="l">
              <a:lnSpc>
                <a:spcPct val="115000"/>
              </a:lnSpc>
              <a:spcBef>
                <a:spcPts val="1200"/>
              </a:spcBef>
              <a:spcAft>
                <a:spcPts val="0"/>
              </a:spcAft>
              <a:buNone/>
            </a:pPr>
            <a:r>
              <a:rPr lang="es" sz="1000"/>
              <a:t>Why do you think this remains an issue today?</a:t>
            </a:r>
            <a:endParaRPr sz="1000"/>
          </a:p>
          <a:p>
            <a:pPr indent="-292100" lvl="0" marL="457200" rtl="0" algn="l">
              <a:lnSpc>
                <a:spcPct val="115000"/>
              </a:lnSpc>
              <a:spcBef>
                <a:spcPts val="1200"/>
              </a:spcBef>
              <a:spcAft>
                <a:spcPts val="0"/>
              </a:spcAft>
              <a:buSzPts val="1000"/>
              <a:buChar char="●"/>
            </a:pPr>
            <a:r>
              <a:rPr lang="es" sz="1000"/>
              <a:t>“How would you alleviate the smell for every trash bin on the street in an affordable way? That would be very difficult, and I believe that’s the main reason why this hasn’t changed.”</a:t>
            </a:r>
            <a:endParaRPr sz="1000"/>
          </a:p>
          <a:p>
            <a:pPr indent="0" lvl="0" marL="0" rtl="0" algn="l">
              <a:lnSpc>
                <a:spcPct val="115000"/>
              </a:lnSpc>
              <a:spcBef>
                <a:spcPts val="1200"/>
              </a:spcBef>
              <a:spcAft>
                <a:spcPts val="0"/>
              </a:spcAft>
              <a:buNone/>
            </a:pPr>
            <a:r>
              <a:rPr lang="es" sz="1000"/>
              <a:t>What would be the benefit(s) of solving this problem to you personally and to society at large?</a:t>
            </a:r>
            <a:endParaRPr sz="1000"/>
          </a:p>
          <a:p>
            <a:pPr indent="-292100" lvl="0" marL="457200" rtl="0" algn="l">
              <a:lnSpc>
                <a:spcPct val="115000"/>
              </a:lnSpc>
              <a:spcBef>
                <a:spcPts val="1200"/>
              </a:spcBef>
              <a:spcAft>
                <a:spcPts val="0"/>
              </a:spcAft>
              <a:buSzPts val="1000"/>
              <a:buChar char="●"/>
            </a:pPr>
            <a:r>
              <a:rPr lang="es" sz="1000"/>
              <a:t>“I think it would be awesome to see the smell issue completely solved. The ‘clutter’ issue isn’t something I really care about.”</a:t>
            </a:r>
            <a:endParaRPr sz="1000"/>
          </a:p>
          <a:p>
            <a:pPr indent="0" lvl="0" marL="0" rtl="0" algn="l">
              <a:spcBef>
                <a:spcPts val="120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sp>
        <p:nvSpPr>
          <p:cNvPr id="1098" name="Google Shape;1098;p106"/>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06"/>
          <p:cNvSpPr txBox="1"/>
          <p:nvPr>
            <p:ph type="ctrTitle"/>
          </p:nvPr>
        </p:nvSpPr>
        <p:spPr>
          <a:xfrm rot="5400000">
            <a:off x="6740070" y="1937800"/>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INTERVIEW TRANSCRIPTS</a:t>
            </a:r>
            <a:endParaRPr/>
          </a:p>
        </p:txBody>
      </p:sp>
      <p:sp>
        <p:nvSpPr>
          <p:cNvPr id="1100" name="Google Shape;1100;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101" name="Google Shape;1101;p106"/>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06"/>
          <p:cNvSpPr txBox="1"/>
          <p:nvPr/>
        </p:nvSpPr>
        <p:spPr>
          <a:xfrm>
            <a:off x="303275" y="265375"/>
            <a:ext cx="7559400" cy="4389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 sz="1000"/>
              <a:t>Interview 2 – Stakeholder Group: Resident</a:t>
            </a:r>
            <a:endParaRPr b="1" sz="1000"/>
          </a:p>
          <a:p>
            <a:pPr indent="0" lvl="0" marL="0" rtl="0" algn="l">
              <a:lnSpc>
                <a:spcPct val="115000"/>
              </a:lnSpc>
              <a:spcBef>
                <a:spcPts val="1200"/>
              </a:spcBef>
              <a:spcAft>
                <a:spcPts val="0"/>
              </a:spcAft>
              <a:buNone/>
            </a:pPr>
            <a:r>
              <a:rPr lang="es" sz="1000"/>
              <a:t>How do you currently deal with the issue of smell from trash when you encounter it?</a:t>
            </a:r>
            <a:endParaRPr sz="1000"/>
          </a:p>
          <a:p>
            <a:pPr indent="-292100" lvl="0" marL="457200" rtl="0" algn="l">
              <a:lnSpc>
                <a:spcPct val="115000"/>
              </a:lnSpc>
              <a:spcBef>
                <a:spcPts val="1200"/>
              </a:spcBef>
              <a:spcAft>
                <a:spcPts val="0"/>
              </a:spcAft>
              <a:buSzPts val="1000"/>
              <a:buChar char="●"/>
            </a:pPr>
            <a:r>
              <a:rPr lang="es" sz="1000"/>
              <a:t>“I take the bag to the trash chute or spray air freshener on it if it’s not horrible. I we’re talking about outside, then I drive most places so I won’t really have to deal with that”</a:t>
            </a:r>
            <a:endParaRPr sz="1000"/>
          </a:p>
          <a:p>
            <a:pPr indent="0" lvl="0" marL="0" rtl="0" algn="l">
              <a:lnSpc>
                <a:spcPct val="115000"/>
              </a:lnSpc>
              <a:spcBef>
                <a:spcPts val="1200"/>
              </a:spcBef>
              <a:spcAft>
                <a:spcPts val="0"/>
              </a:spcAft>
              <a:buNone/>
            </a:pPr>
            <a:r>
              <a:rPr lang="es" sz="1000"/>
              <a:t>What would you be willing to pay for a product that solves this issue?</a:t>
            </a:r>
            <a:endParaRPr sz="1000"/>
          </a:p>
          <a:p>
            <a:pPr indent="-292100" lvl="0" marL="457200" rtl="0" algn="l">
              <a:lnSpc>
                <a:spcPct val="115000"/>
              </a:lnSpc>
              <a:spcBef>
                <a:spcPts val="1200"/>
              </a:spcBef>
              <a:spcAft>
                <a:spcPts val="0"/>
              </a:spcAft>
              <a:buSzPts val="1000"/>
              <a:buChar char="●"/>
            </a:pPr>
            <a:r>
              <a:rPr lang="es" sz="1000"/>
              <a:t>$10-15</a:t>
            </a:r>
            <a:endParaRPr sz="1000"/>
          </a:p>
          <a:p>
            <a:pPr indent="0" lvl="0" marL="0" rtl="0" algn="l">
              <a:lnSpc>
                <a:spcPct val="115000"/>
              </a:lnSpc>
              <a:spcBef>
                <a:spcPts val="1200"/>
              </a:spcBef>
              <a:spcAft>
                <a:spcPts val="0"/>
              </a:spcAft>
              <a:buNone/>
            </a:pPr>
            <a:r>
              <a:rPr lang="es" sz="1000"/>
              <a:t>How does this problem impact your life?</a:t>
            </a:r>
            <a:endParaRPr sz="1000"/>
          </a:p>
          <a:p>
            <a:pPr indent="-292100" lvl="0" marL="457200" rtl="0" algn="l">
              <a:lnSpc>
                <a:spcPct val="115000"/>
              </a:lnSpc>
              <a:spcBef>
                <a:spcPts val="1200"/>
              </a:spcBef>
              <a:spcAft>
                <a:spcPts val="0"/>
              </a:spcAft>
              <a:buSzPts val="1000"/>
              <a:buChar char="●"/>
            </a:pPr>
            <a:r>
              <a:rPr lang="es" sz="1000"/>
              <a:t>“I don’t want to go in the room when the trash is really smelly, and I would avoid areas outside on the sidewalk or wherever if there is trash there.”</a:t>
            </a:r>
            <a:endParaRPr sz="1000"/>
          </a:p>
          <a:p>
            <a:pPr indent="0" lvl="0" marL="0" rtl="0" algn="l">
              <a:lnSpc>
                <a:spcPct val="115000"/>
              </a:lnSpc>
              <a:spcBef>
                <a:spcPts val="1200"/>
              </a:spcBef>
              <a:spcAft>
                <a:spcPts val="0"/>
              </a:spcAft>
              <a:buNone/>
            </a:pPr>
            <a:r>
              <a:rPr lang="es" sz="1000"/>
              <a:t>Why do you think this remains an issue today?</a:t>
            </a:r>
            <a:endParaRPr sz="1000"/>
          </a:p>
          <a:p>
            <a:pPr indent="-292100" lvl="0" marL="457200" rtl="0" algn="l">
              <a:lnSpc>
                <a:spcPct val="115000"/>
              </a:lnSpc>
              <a:spcBef>
                <a:spcPts val="1200"/>
              </a:spcBef>
              <a:spcAft>
                <a:spcPts val="0"/>
              </a:spcAft>
              <a:buSzPts val="1000"/>
              <a:buChar char="●"/>
            </a:pPr>
            <a:r>
              <a:rPr lang="es" sz="1000"/>
              <a:t>“Because people are lazy and the current system of putting trash on the curb is the easiest thing to do.”</a:t>
            </a:r>
            <a:endParaRPr sz="1000"/>
          </a:p>
          <a:p>
            <a:pPr indent="0" lvl="0" marL="0" rtl="0" algn="l">
              <a:lnSpc>
                <a:spcPct val="115000"/>
              </a:lnSpc>
              <a:spcBef>
                <a:spcPts val="1200"/>
              </a:spcBef>
              <a:spcAft>
                <a:spcPts val="0"/>
              </a:spcAft>
              <a:buNone/>
            </a:pPr>
            <a:r>
              <a:rPr lang="es" sz="1000"/>
              <a:t>What would be the benefit(s) of solving this problem to you personally and to society at large?</a:t>
            </a:r>
            <a:endParaRPr sz="1000"/>
          </a:p>
          <a:p>
            <a:pPr indent="0" lvl="0" marL="0" rtl="0" algn="l">
              <a:spcBef>
                <a:spcPts val="1200"/>
              </a:spcBef>
              <a:spcAft>
                <a:spcPts val="0"/>
              </a:spcAft>
              <a:buNone/>
            </a:pPr>
            <a:r>
              <a:rPr lang="es" sz="1000"/>
              <a:t>“A solution to the smell would be nice, but the only solution I can think of is some kind of new trash can, so I don’t know how you can get very creative with that. I’d be less likely to use it if there was less space than a normal trash can.”</a:t>
            </a:r>
            <a:endParaRPr sz="1000">
              <a:latin typeface="Catamaran Light"/>
              <a:ea typeface="Catamaran Light"/>
              <a:cs typeface="Catamaran Light"/>
              <a:sym typeface="Catamaran Ligh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sp>
        <p:nvSpPr>
          <p:cNvPr id="1107" name="Google Shape;1107;p107"/>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07"/>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INTERVIEW TRANSCRIPTS</a:t>
            </a:r>
            <a:endParaRPr/>
          </a:p>
        </p:txBody>
      </p:sp>
      <p:sp>
        <p:nvSpPr>
          <p:cNvPr id="1109" name="Google Shape;1109;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110" name="Google Shape;1110;p107"/>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07"/>
          <p:cNvSpPr txBox="1"/>
          <p:nvPr/>
        </p:nvSpPr>
        <p:spPr>
          <a:xfrm>
            <a:off x="326025" y="310875"/>
            <a:ext cx="7293900" cy="4337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 sz="1000"/>
              <a:t>Interview 3 – Stakeholder Group: Commuter</a:t>
            </a:r>
            <a:endParaRPr b="1" sz="1000"/>
          </a:p>
          <a:p>
            <a:pPr indent="0" lvl="0" marL="0" rtl="0" algn="l">
              <a:lnSpc>
                <a:spcPct val="115000"/>
              </a:lnSpc>
              <a:spcBef>
                <a:spcPts val="1200"/>
              </a:spcBef>
              <a:spcAft>
                <a:spcPts val="0"/>
              </a:spcAft>
              <a:buNone/>
            </a:pPr>
            <a:r>
              <a:rPr lang="es" sz="1000"/>
              <a:t>How do you currently deal with the issue of smell from trash when you encounter it?</a:t>
            </a:r>
            <a:endParaRPr sz="1000"/>
          </a:p>
          <a:p>
            <a:pPr indent="-292100" lvl="0" marL="457200" rtl="0" algn="l">
              <a:lnSpc>
                <a:spcPct val="115000"/>
              </a:lnSpc>
              <a:spcBef>
                <a:spcPts val="1200"/>
              </a:spcBef>
              <a:spcAft>
                <a:spcPts val="0"/>
              </a:spcAft>
              <a:buSzPts val="1000"/>
              <a:buChar char="●"/>
            </a:pPr>
            <a:r>
              <a:rPr lang="es" sz="1000"/>
              <a:t>“I usually just ignore it if it’s not in my house to be honest. It bothers me but what can I do if it’s not my trash.”</a:t>
            </a:r>
            <a:endParaRPr sz="1000"/>
          </a:p>
          <a:p>
            <a:pPr indent="0" lvl="0" marL="0" rtl="0" algn="l">
              <a:lnSpc>
                <a:spcPct val="115000"/>
              </a:lnSpc>
              <a:spcBef>
                <a:spcPts val="1200"/>
              </a:spcBef>
              <a:spcAft>
                <a:spcPts val="0"/>
              </a:spcAft>
              <a:buNone/>
            </a:pPr>
            <a:r>
              <a:rPr lang="es" sz="1000"/>
              <a:t>What would you be willing to pay for a product that solves this issue?</a:t>
            </a:r>
            <a:endParaRPr sz="1000"/>
          </a:p>
          <a:p>
            <a:pPr indent="-292100" lvl="0" marL="457200" rtl="0" algn="l">
              <a:lnSpc>
                <a:spcPct val="115000"/>
              </a:lnSpc>
              <a:spcBef>
                <a:spcPts val="1200"/>
              </a:spcBef>
              <a:spcAft>
                <a:spcPts val="0"/>
              </a:spcAft>
              <a:buSzPts val="1000"/>
              <a:buChar char="●"/>
            </a:pPr>
            <a:r>
              <a:rPr lang="es" sz="1000"/>
              <a:t>$10-15</a:t>
            </a:r>
            <a:endParaRPr sz="1000"/>
          </a:p>
          <a:p>
            <a:pPr indent="0" lvl="0" marL="0" rtl="0" algn="l">
              <a:lnSpc>
                <a:spcPct val="115000"/>
              </a:lnSpc>
              <a:spcBef>
                <a:spcPts val="1200"/>
              </a:spcBef>
              <a:spcAft>
                <a:spcPts val="0"/>
              </a:spcAft>
              <a:buNone/>
            </a:pPr>
            <a:r>
              <a:rPr lang="es" sz="1000"/>
              <a:t>How does this problem impact your life?</a:t>
            </a:r>
            <a:endParaRPr sz="1000"/>
          </a:p>
          <a:p>
            <a:pPr indent="-292100" lvl="0" marL="457200" rtl="0" algn="l">
              <a:lnSpc>
                <a:spcPct val="115000"/>
              </a:lnSpc>
              <a:spcBef>
                <a:spcPts val="1200"/>
              </a:spcBef>
              <a:spcAft>
                <a:spcPts val="0"/>
              </a:spcAft>
              <a:buSzPts val="1000"/>
              <a:buChar char="●"/>
            </a:pPr>
            <a:r>
              <a:rPr lang="es" sz="1000"/>
              <a:t>“The smell annoys me a lot but I don’t think the bins on the street are a real problem”</a:t>
            </a:r>
            <a:endParaRPr sz="1000"/>
          </a:p>
          <a:p>
            <a:pPr indent="0" lvl="0" marL="0" rtl="0" algn="l">
              <a:lnSpc>
                <a:spcPct val="115000"/>
              </a:lnSpc>
              <a:spcBef>
                <a:spcPts val="1200"/>
              </a:spcBef>
              <a:spcAft>
                <a:spcPts val="0"/>
              </a:spcAft>
              <a:buNone/>
            </a:pPr>
            <a:r>
              <a:rPr lang="es" sz="1000"/>
              <a:t>Why do you think this remains an issue today?</a:t>
            </a:r>
            <a:endParaRPr sz="1000"/>
          </a:p>
          <a:p>
            <a:pPr indent="-292100" lvl="0" marL="457200" rtl="0" algn="l">
              <a:lnSpc>
                <a:spcPct val="115000"/>
              </a:lnSpc>
              <a:spcBef>
                <a:spcPts val="1200"/>
              </a:spcBef>
              <a:spcAft>
                <a:spcPts val="0"/>
              </a:spcAft>
              <a:buSzPts val="1000"/>
              <a:buChar char="●"/>
            </a:pPr>
            <a:r>
              <a:rPr lang="es" sz="1000"/>
              <a:t>“There probably aren’t any good solutions to alleviate the smell issue in public areas”</a:t>
            </a:r>
            <a:endParaRPr sz="1000"/>
          </a:p>
          <a:p>
            <a:pPr indent="0" lvl="0" marL="0" rtl="0" algn="l">
              <a:lnSpc>
                <a:spcPct val="115000"/>
              </a:lnSpc>
              <a:spcBef>
                <a:spcPts val="1200"/>
              </a:spcBef>
              <a:spcAft>
                <a:spcPts val="0"/>
              </a:spcAft>
              <a:buNone/>
            </a:pPr>
            <a:r>
              <a:rPr lang="es" sz="1000"/>
              <a:t>What would be the benefit(s) of solving this problem to you personally and to society at large?</a:t>
            </a:r>
            <a:endParaRPr sz="1000"/>
          </a:p>
          <a:p>
            <a:pPr indent="-292100" lvl="0" marL="457200" rtl="0" algn="l">
              <a:lnSpc>
                <a:spcPct val="115000"/>
              </a:lnSpc>
              <a:spcBef>
                <a:spcPts val="1200"/>
              </a:spcBef>
              <a:spcAft>
                <a:spcPts val="0"/>
              </a:spcAft>
              <a:buSzPts val="1000"/>
              <a:buChar char="●"/>
            </a:pPr>
            <a:r>
              <a:rPr lang="es" sz="1000"/>
              <a:t>“Solving the smell would be great, but I don’t think it’s something I’d spend a good amount of money on.”</a:t>
            </a:r>
            <a:endParaRPr sz="1000"/>
          </a:p>
          <a:p>
            <a:pPr indent="0" lvl="0" marL="0" rtl="0" algn="l">
              <a:spcBef>
                <a:spcPts val="1200"/>
              </a:spcBef>
              <a:spcAft>
                <a:spcPts val="0"/>
              </a:spcAft>
              <a:buNone/>
            </a:pPr>
            <a:r>
              <a:t/>
            </a:r>
            <a:endParaRPr sz="1000">
              <a:latin typeface="Catamaran Light"/>
              <a:ea typeface="Catamaran Light"/>
              <a:cs typeface="Catamaran Light"/>
              <a:sym typeface="Catamaran 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Google Shape;1116;p108"/>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08"/>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INTERVIEW TRANSCRIPTS</a:t>
            </a:r>
            <a:endParaRPr/>
          </a:p>
        </p:txBody>
      </p:sp>
      <p:sp>
        <p:nvSpPr>
          <p:cNvPr id="1118" name="Google Shape;1118;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119" name="Google Shape;1119;p108"/>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08"/>
          <p:cNvSpPr txBox="1"/>
          <p:nvPr/>
        </p:nvSpPr>
        <p:spPr>
          <a:xfrm>
            <a:off x="288125" y="310875"/>
            <a:ext cx="7513800" cy="4587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 sz="1000"/>
              <a:t>Interview 4 – Stakeholder Group: Resident</a:t>
            </a:r>
            <a:endParaRPr b="1" sz="1000"/>
          </a:p>
          <a:p>
            <a:pPr indent="0" lvl="0" marL="0" rtl="0" algn="l">
              <a:lnSpc>
                <a:spcPct val="115000"/>
              </a:lnSpc>
              <a:spcBef>
                <a:spcPts val="1200"/>
              </a:spcBef>
              <a:spcAft>
                <a:spcPts val="0"/>
              </a:spcAft>
              <a:buNone/>
            </a:pPr>
            <a:r>
              <a:rPr lang="es" sz="1000"/>
              <a:t>How do you currently deal with the issue of smell from trash when you encounter it?</a:t>
            </a:r>
            <a:endParaRPr sz="1000"/>
          </a:p>
          <a:p>
            <a:pPr indent="-292100" lvl="0" marL="457200" rtl="0" algn="l">
              <a:lnSpc>
                <a:spcPct val="115000"/>
              </a:lnSpc>
              <a:spcBef>
                <a:spcPts val="1200"/>
              </a:spcBef>
              <a:spcAft>
                <a:spcPts val="0"/>
              </a:spcAft>
              <a:buSzPts val="1000"/>
              <a:buChar char="●"/>
            </a:pPr>
            <a:r>
              <a:rPr lang="es" sz="1000"/>
              <a:t>“Febreze or something like that, or take out the garbage if that doesn’t work”</a:t>
            </a:r>
            <a:endParaRPr sz="1000"/>
          </a:p>
          <a:p>
            <a:pPr indent="0" lvl="0" marL="0" rtl="0" algn="l">
              <a:lnSpc>
                <a:spcPct val="115000"/>
              </a:lnSpc>
              <a:spcBef>
                <a:spcPts val="1200"/>
              </a:spcBef>
              <a:spcAft>
                <a:spcPts val="0"/>
              </a:spcAft>
              <a:buNone/>
            </a:pPr>
            <a:r>
              <a:rPr lang="es" sz="1000"/>
              <a:t>What would you be willing to pay for a product that solves this issue?</a:t>
            </a:r>
            <a:endParaRPr sz="1000"/>
          </a:p>
          <a:p>
            <a:pPr indent="-292100" lvl="0" marL="457200" rtl="0" algn="l">
              <a:lnSpc>
                <a:spcPct val="115000"/>
              </a:lnSpc>
              <a:spcBef>
                <a:spcPts val="1200"/>
              </a:spcBef>
              <a:spcAft>
                <a:spcPts val="0"/>
              </a:spcAft>
              <a:buSzPts val="1000"/>
              <a:buChar char="●"/>
            </a:pPr>
            <a:r>
              <a:rPr lang="es" sz="1000"/>
              <a:t>$15-20</a:t>
            </a:r>
            <a:endParaRPr sz="1000"/>
          </a:p>
          <a:p>
            <a:pPr indent="0" lvl="0" marL="0" rtl="0" algn="l">
              <a:lnSpc>
                <a:spcPct val="115000"/>
              </a:lnSpc>
              <a:spcBef>
                <a:spcPts val="1200"/>
              </a:spcBef>
              <a:spcAft>
                <a:spcPts val="0"/>
              </a:spcAft>
              <a:buNone/>
            </a:pPr>
            <a:r>
              <a:rPr lang="es" sz="1000"/>
              <a:t>How does this problem impact your life?</a:t>
            </a:r>
            <a:endParaRPr sz="1000"/>
          </a:p>
          <a:p>
            <a:pPr indent="-292100" lvl="0" marL="457200" rtl="0" algn="l">
              <a:lnSpc>
                <a:spcPct val="115000"/>
              </a:lnSpc>
              <a:spcBef>
                <a:spcPts val="1200"/>
              </a:spcBef>
              <a:spcAft>
                <a:spcPts val="0"/>
              </a:spcAft>
              <a:buSzPts val="1000"/>
              <a:buChar char="●"/>
            </a:pPr>
            <a:r>
              <a:rPr lang="es" sz="1000"/>
              <a:t>“Usually I’m not personally affected by the garbage bins on the street problem, but I’m sure that it does contribute to pests and germs and such.”</a:t>
            </a:r>
            <a:endParaRPr sz="1000"/>
          </a:p>
          <a:p>
            <a:pPr indent="0" lvl="0" marL="0" rtl="0" algn="l">
              <a:lnSpc>
                <a:spcPct val="115000"/>
              </a:lnSpc>
              <a:spcBef>
                <a:spcPts val="1200"/>
              </a:spcBef>
              <a:spcAft>
                <a:spcPts val="0"/>
              </a:spcAft>
              <a:buNone/>
            </a:pPr>
            <a:r>
              <a:rPr lang="es" sz="1000"/>
              <a:t>Why do you think this remains an issue today?</a:t>
            </a:r>
            <a:endParaRPr sz="1000"/>
          </a:p>
          <a:p>
            <a:pPr indent="-292100" lvl="0" marL="457200" rtl="0" algn="l">
              <a:lnSpc>
                <a:spcPct val="115000"/>
              </a:lnSpc>
              <a:spcBef>
                <a:spcPts val="1200"/>
              </a:spcBef>
              <a:spcAft>
                <a:spcPts val="0"/>
              </a:spcAft>
              <a:buSzPts val="1000"/>
              <a:buChar char="●"/>
            </a:pPr>
            <a:r>
              <a:rPr lang="es" sz="1000"/>
              <a:t>“Not an easy issue to solve, there wouldn’t be many local governments willing to make a substantial change to their waste management systems to solve this.”</a:t>
            </a:r>
            <a:endParaRPr sz="1000"/>
          </a:p>
          <a:p>
            <a:pPr indent="0" lvl="0" marL="0" rtl="0" algn="l">
              <a:lnSpc>
                <a:spcPct val="115000"/>
              </a:lnSpc>
              <a:spcBef>
                <a:spcPts val="1200"/>
              </a:spcBef>
              <a:spcAft>
                <a:spcPts val="0"/>
              </a:spcAft>
              <a:buNone/>
            </a:pPr>
            <a:r>
              <a:rPr lang="es" sz="1000"/>
              <a:t>What would be the benefit(s) of solving this problem to you personally and to society at large?</a:t>
            </a:r>
            <a:endParaRPr sz="1000"/>
          </a:p>
          <a:p>
            <a:pPr indent="-292100" lvl="0" marL="457200" rtl="0" algn="l">
              <a:lnSpc>
                <a:spcPct val="115000"/>
              </a:lnSpc>
              <a:spcBef>
                <a:spcPts val="1200"/>
              </a:spcBef>
              <a:spcAft>
                <a:spcPts val="0"/>
              </a:spcAft>
              <a:buSzPts val="1000"/>
              <a:buChar char="●"/>
            </a:pPr>
            <a:r>
              <a:rPr lang="es" sz="1000"/>
              <a:t>“Personally I would benefit from not having the smell in my apartment, but when it comes to garbage on the street – what is the point of just me buying a new kind of garbage bin or something? One person buying the product wouldn’t change much”</a:t>
            </a:r>
            <a:endParaRPr sz="1000"/>
          </a:p>
          <a:p>
            <a:pPr indent="0" lvl="0" marL="0" rtl="0" algn="l">
              <a:spcBef>
                <a:spcPts val="1200"/>
              </a:spcBef>
              <a:spcAft>
                <a:spcPts val="0"/>
              </a:spcAft>
              <a:buNone/>
            </a:pPr>
            <a:r>
              <a:t/>
            </a:r>
            <a:endParaRPr>
              <a:latin typeface="Catamaran Light"/>
              <a:ea typeface="Catamaran Light"/>
              <a:cs typeface="Catamaran Light"/>
              <a:sym typeface="Catamaran Light"/>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4" name="Shape 1124"/>
        <p:cNvGrpSpPr/>
        <p:nvPr/>
      </p:nvGrpSpPr>
      <p:grpSpPr>
        <a:xfrm>
          <a:off x="0" y="0"/>
          <a:ext cx="0" cy="0"/>
          <a:chOff x="0" y="0"/>
          <a:chExt cx="0" cy="0"/>
        </a:xfrm>
      </p:grpSpPr>
      <p:sp>
        <p:nvSpPr>
          <p:cNvPr id="1125" name="Google Shape;1125;p109"/>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09"/>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INTERVIEW TRANSCRIPTS</a:t>
            </a:r>
            <a:endParaRPr/>
          </a:p>
        </p:txBody>
      </p:sp>
      <p:sp>
        <p:nvSpPr>
          <p:cNvPr id="1127" name="Google Shape;1127;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128" name="Google Shape;1128;p109"/>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09"/>
          <p:cNvSpPr txBox="1"/>
          <p:nvPr/>
        </p:nvSpPr>
        <p:spPr>
          <a:xfrm>
            <a:off x="219875" y="204725"/>
            <a:ext cx="7437900" cy="4731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 sz="1000"/>
              <a:t>Interview 5 – Stakeholder Group: Resident</a:t>
            </a:r>
            <a:endParaRPr b="1" sz="1000"/>
          </a:p>
          <a:p>
            <a:pPr indent="0" lvl="0" marL="0" rtl="0" algn="l">
              <a:lnSpc>
                <a:spcPct val="115000"/>
              </a:lnSpc>
              <a:spcBef>
                <a:spcPts val="1200"/>
              </a:spcBef>
              <a:spcAft>
                <a:spcPts val="0"/>
              </a:spcAft>
              <a:buNone/>
            </a:pPr>
            <a:r>
              <a:rPr lang="es" sz="1000"/>
              <a:t>How do you currently deal with the issue of smell from trash when you encounter it?</a:t>
            </a:r>
            <a:endParaRPr sz="1000"/>
          </a:p>
          <a:p>
            <a:pPr indent="-292100" lvl="0" marL="457200" rtl="0" algn="l">
              <a:lnSpc>
                <a:spcPct val="115000"/>
              </a:lnSpc>
              <a:spcBef>
                <a:spcPts val="1200"/>
              </a:spcBef>
              <a:spcAft>
                <a:spcPts val="0"/>
              </a:spcAft>
              <a:buSzPts val="1000"/>
              <a:buChar char="●"/>
            </a:pPr>
            <a:r>
              <a:rPr lang="es" sz="1000"/>
              <a:t>“My way of mitigating the smell is putting certain foods down the garbage disposal, and being aware of when I put stinky things in the trash bin. I know that I’ll have to change the bag soon after that. Sprinkling baking soda over stinky food in the bin helps as well.”</a:t>
            </a:r>
            <a:endParaRPr sz="1000"/>
          </a:p>
          <a:p>
            <a:pPr indent="0" lvl="0" marL="0" rtl="0" algn="l">
              <a:lnSpc>
                <a:spcPct val="115000"/>
              </a:lnSpc>
              <a:spcBef>
                <a:spcPts val="1200"/>
              </a:spcBef>
              <a:spcAft>
                <a:spcPts val="0"/>
              </a:spcAft>
              <a:buNone/>
            </a:pPr>
            <a:r>
              <a:rPr lang="es" sz="1000"/>
              <a:t>What would you be willing to pay for a product that solves this issue?</a:t>
            </a:r>
            <a:endParaRPr sz="1000"/>
          </a:p>
          <a:p>
            <a:pPr indent="-292100" lvl="0" marL="457200" rtl="0" algn="l">
              <a:lnSpc>
                <a:spcPct val="115000"/>
              </a:lnSpc>
              <a:spcBef>
                <a:spcPts val="1200"/>
              </a:spcBef>
              <a:spcAft>
                <a:spcPts val="0"/>
              </a:spcAft>
              <a:buSzPts val="1000"/>
              <a:buChar char="●"/>
            </a:pPr>
            <a:r>
              <a:rPr lang="es" sz="1000"/>
              <a:t>$20-25</a:t>
            </a:r>
            <a:endParaRPr sz="1000"/>
          </a:p>
          <a:p>
            <a:pPr indent="0" lvl="0" marL="0" rtl="0" algn="l">
              <a:lnSpc>
                <a:spcPct val="115000"/>
              </a:lnSpc>
              <a:spcBef>
                <a:spcPts val="1200"/>
              </a:spcBef>
              <a:spcAft>
                <a:spcPts val="0"/>
              </a:spcAft>
              <a:buNone/>
            </a:pPr>
            <a:r>
              <a:rPr lang="es" sz="1000"/>
              <a:t>How does this problem impact your life?</a:t>
            </a:r>
            <a:endParaRPr sz="1000"/>
          </a:p>
          <a:p>
            <a:pPr indent="-292100" lvl="0" marL="457200" rtl="0" algn="l">
              <a:lnSpc>
                <a:spcPct val="115000"/>
              </a:lnSpc>
              <a:spcBef>
                <a:spcPts val="1200"/>
              </a:spcBef>
              <a:spcAft>
                <a:spcPts val="0"/>
              </a:spcAft>
              <a:buSzPts val="1000"/>
              <a:buChar char="●"/>
            </a:pPr>
            <a:r>
              <a:rPr lang="es" sz="1000"/>
              <a:t>“It is a pretty big deal for me because I have a sensitive nose. I’m particularly bothered by the sulfur smell that a lot of food waste tends to give off. The ‘clutter’ issue doesn’t seem very important to me, at least in my area.”</a:t>
            </a:r>
            <a:endParaRPr sz="1000"/>
          </a:p>
          <a:p>
            <a:pPr indent="0" lvl="0" marL="0" rtl="0" algn="l">
              <a:lnSpc>
                <a:spcPct val="115000"/>
              </a:lnSpc>
              <a:spcBef>
                <a:spcPts val="1200"/>
              </a:spcBef>
              <a:spcAft>
                <a:spcPts val="0"/>
              </a:spcAft>
              <a:buNone/>
            </a:pPr>
            <a:r>
              <a:rPr lang="es" sz="1000"/>
              <a:t>Why do you think this remains an issue today?</a:t>
            </a:r>
            <a:endParaRPr sz="1000"/>
          </a:p>
          <a:p>
            <a:pPr indent="-292100" lvl="0" marL="457200" rtl="0" algn="l">
              <a:lnSpc>
                <a:spcPct val="115000"/>
              </a:lnSpc>
              <a:spcBef>
                <a:spcPts val="1200"/>
              </a:spcBef>
              <a:spcAft>
                <a:spcPts val="0"/>
              </a:spcAft>
              <a:buSzPts val="1000"/>
              <a:buChar char="●"/>
            </a:pPr>
            <a:r>
              <a:rPr lang="es" sz="1000"/>
              <a:t>“It’s certainly not a simple problem to address, particularly the clutter issue. There doesn’t seem to be a direct and quick way to solve it.”</a:t>
            </a:r>
            <a:endParaRPr sz="1000"/>
          </a:p>
          <a:p>
            <a:pPr indent="0" lvl="0" marL="0" rtl="0" algn="l">
              <a:lnSpc>
                <a:spcPct val="115000"/>
              </a:lnSpc>
              <a:spcBef>
                <a:spcPts val="1200"/>
              </a:spcBef>
              <a:spcAft>
                <a:spcPts val="0"/>
              </a:spcAft>
              <a:buNone/>
            </a:pPr>
            <a:r>
              <a:rPr lang="es" sz="1000"/>
              <a:t>What would be the benefit(s) of solving this problem to you personally and to society at large?</a:t>
            </a:r>
            <a:endParaRPr sz="1000"/>
          </a:p>
          <a:p>
            <a:pPr indent="0" lvl="0" marL="0" rtl="0" algn="l">
              <a:spcBef>
                <a:spcPts val="1200"/>
              </a:spcBef>
              <a:spcAft>
                <a:spcPts val="0"/>
              </a:spcAft>
              <a:buNone/>
            </a:pPr>
            <a:r>
              <a:rPr lang="es" sz="1000"/>
              <a:t>“Mitigating the smell of trash on the street (and also in the home) would be a huge benefit to me, and I can imagine that fixing the clutter issue would be useful in many places. I think you would essentially have to create some kind of new trash bin for that purpose, and if that’s the route you go it would be important to ensure its ergonomic and light enough to carry to the street”</a:t>
            </a:r>
            <a:endParaRPr sz="1000">
              <a:latin typeface="Catamaran Light"/>
              <a:ea typeface="Catamaran Light"/>
              <a:cs typeface="Catamaran Light"/>
              <a:sym typeface="Catamaran Light"/>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110"/>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10"/>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INTERVIEW TRANSCRIPTS</a:t>
            </a:r>
            <a:endParaRPr/>
          </a:p>
        </p:txBody>
      </p:sp>
      <p:sp>
        <p:nvSpPr>
          <p:cNvPr id="1136" name="Google Shape;1136;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137" name="Google Shape;1137;p110"/>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10"/>
          <p:cNvSpPr txBox="1"/>
          <p:nvPr/>
        </p:nvSpPr>
        <p:spPr>
          <a:xfrm>
            <a:off x="280525" y="219875"/>
            <a:ext cx="7385100" cy="4602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 sz="1000"/>
              <a:t>Interview 6 – Stakeholder Group: Commuter</a:t>
            </a:r>
            <a:endParaRPr b="1" sz="1000"/>
          </a:p>
          <a:p>
            <a:pPr indent="0" lvl="0" marL="0" rtl="0" algn="l">
              <a:lnSpc>
                <a:spcPct val="115000"/>
              </a:lnSpc>
              <a:spcBef>
                <a:spcPts val="1200"/>
              </a:spcBef>
              <a:spcAft>
                <a:spcPts val="0"/>
              </a:spcAft>
              <a:buNone/>
            </a:pPr>
            <a:r>
              <a:rPr lang="es" sz="1000"/>
              <a:t>How do you currently deal with the issue of smell from trash when you encounter it?</a:t>
            </a:r>
            <a:endParaRPr sz="1000"/>
          </a:p>
          <a:p>
            <a:pPr indent="-292100" lvl="0" marL="457200" rtl="0" algn="l">
              <a:lnSpc>
                <a:spcPct val="115000"/>
              </a:lnSpc>
              <a:spcBef>
                <a:spcPts val="1200"/>
              </a:spcBef>
              <a:spcAft>
                <a:spcPts val="0"/>
              </a:spcAft>
              <a:buSzPts val="1000"/>
              <a:buChar char="●"/>
            </a:pPr>
            <a:r>
              <a:rPr lang="es" sz="1000"/>
              <a:t>“For garbage on the street, I try to ignore it and move away. In my apartment, I would take the garbage out or ignore it depending on the severity.”</a:t>
            </a:r>
            <a:endParaRPr sz="1000"/>
          </a:p>
          <a:p>
            <a:pPr indent="0" lvl="0" marL="0" rtl="0" algn="l">
              <a:lnSpc>
                <a:spcPct val="115000"/>
              </a:lnSpc>
              <a:spcBef>
                <a:spcPts val="1200"/>
              </a:spcBef>
              <a:spcAft>
                <a:spcPts val="0"/>
              </a:spcAft>
              <a:buNone/>
            </a:pPr>
            <a:r>
              <a:rPr lang="es" sz="1000"/>
              <a:t>What would you be willing to pay for a product that solves this issue?</a:t>
            </a:r>
            <a:endParaRPr sz="1000"/>
          </a:p>
          <a:p>
            <a:pPr indent="-292100" lvl="0" marL="457200" rtl="0" algn="l">
              <a:lnSpc>
                <a:spcPct val="115000"/>
              </a:lnSpc>
              <a:spcBef>
                <a:spcPts val="1200"/>
              </a:spcBef>
              <a:spcAft>
                <a:spcPts val="0"/>
              </a:spcAft>
              <a:buSzPts val="1000"/>
              <a:buChar char="●"/>
            </a:pPr>
            <a:r>
              <a:rPr lang="es" sz="1000"/>
              <a:t>$15-20</a:t>
            </a:r>
            <a:endParaRPr sz="1000"/>
          </a:p>
          <a:p>
            <a:pPr indent="0" lvl="0" marL="0" rtl="0" algn="l">
              <a:lnSpc>
                <a:spcPct val="115000"/>
              </a:lnSpc>
              <a:spcBef>
                <a:spcPts val="1200"/>
              </a:spcBef>
              <a:spcAft>
                <a:spcPts val="0"/>
              </a:spcAft>
              <a:buNone/>
            </a:pPr>
            <a:r>
              <a:rPr lang="es" sz="1000"/>
              <a:t>How does this problem impact your life?</a:t>
            </a:r>
            <a:endParaRPr sz="1000"/>
          </a:p>
          <a:p>
            <a:pPr indent="-292100" lvl="0" marL="457200" rtl="0" algn="l">
              <a:lnSpc>
                <a:spcPct val="115000"/>
              </a:lnSpc>
              <a:spcBef>
                <a:spcPts val="1200"/>
              </a:spcBef>
              <a:spcAft>
                <a:spcPts val="0"/>
              </a:spcAft>
              <a:buSzPts val="1000"/>
              <a:buChar char="●"/>
            </a:pPr>
            <a:r>
              <a:rPr lang="es" sz="1000"/>
              <a:t>“The problem affects me much more when I am back home and there are a lot of trash cans lining the street near my parents house. A lot of times the trash bags rip open on the street too, making the smell even worse.”</a:t>
            </a:r>
            <a:endParaRPr sz="1000"/>
          </a:p>
          <a:p>
            <a:pPr indent="0" lvl="0" marL="0" rtl="0" algn="l">
              <a:lnSpc>
                <a:spcPct val="115000"/>
              </a:lnSpc>
              <a:spcBef>
                <a:spcPts val="1200"/>
              </a:spcBef>
              <a:spcAft>
                <a:spcPts val="0"/>
              </a:spcAft>
              <a:buNone/>
            </a:pPr>
            <a:r>
              <a:rPr lang="es" sz="1000"/>
              <a:t>Why do you think this remains an issue today?</a:t>
            </a:r>
            <a:endParaRPr sz="1000"/>
          </a:p>
          <a:p>
            <a:pPr indent="-292100" lvl="0" marL="457200" rtl="0" algn="l">
              <a:lnSpc>
                <a:spcPct val="115000"/>
              </a:lnSpc>
              <a:spcBef>
                <a:spcPts val="1200"/>
              </a:spcBef>
              <a:spcAft>
                <a:spcPts val="0"/>
              </a:spcAft>
              <a:buSzPts val="1000"/>
              <a:buChar char="●"/>
            </a:pPr>
            <a:r>
              <a:rPr lang="es" sz="1000"/>
              <a:t>“I don’t know how you would solve the trash cans on the street issue without community-wide agreement to implement the solution, and that could cost them a lot of money. There’s not a lot of incentive for them to spend taxpayer money on this issue.”</a:t>
            </a:r>
            <a:endParaRPr sz="1000"/>
          </a:p>
          <a:p>
            <a:pPr indent="0" lvl="0" marL="0" rtl="0" algn="l">
              <a:lnSpc>
                <a:spcPct val="115000"/>
              </a:lnSpc>
              <a:spcBef>
                <a:spcPts val="1200"/>
              </a:spcBef>
              <a:spcAft>
                <a:spcPts val="0"/>
              </a:spcAft>
              <a:buNone/>
            </a:pPr>
            <a:r>
              <a:rPr lang="es" sz="1000"/>
              <a:t>What would be the benefit(s) of solving this problem to you personally and to society at large?</a:t>
            </a:r>
            <a:endParaRPr sz="1000"/>
          </a:p>
          <a:p>
            <a:pPr indent="-292100" lvl="0" marL="457200" rtl="0" algn="l">
              <a:lnSpc>
                <a:spcPct val="115000"/>
              </a:lnSpc>
              <a:spcBef>
                <a:spcPts val="1200"/>
              </a:spcBef>
              <a:spcAft>
                <a:spcPts val="0"/>
              </a:spcAft>
              <a:buSzPts val="1000"/>
              <a:buChar char="●"/>
            </a:pPr>
            <a:r>
              <a:rPr lang="es" sz="1000"/>
              <a:t>“Well, obviously getting rid of the odor everywhere by the bins would be great, when there’s lots of them close together the smell is amplified a lot. It might make parking better too if the bins are removed entirely from the curb.”</a:t>
            </a:r>
            <a:endParaRPr sz="1000"/>
          </a:p>
          <a:p>
            <a:pPr indent="0" lvl="0" marL="0" rtl="0" algn="l">
              <a:spcBef>
                <a:spcPts val="1200"/>
              </a:spcBef>
              <a:spcAft>
                <a:spcPts val="0"/>
              </a:spcAft>
              <a:buNone/>
            </a:pPr>
            <a:r>
              <a:t/>
            </a:r>
            <a:endParaRPr sz="1000">
              <a:latin typeface="Catamaran Light"/>
              <a:ea typeface="Catamaran Light"/>
              <a:cs typeface="Catamaran Light"/>
              <a:sym typeface="Catamaran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0"/>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STAKEHOLDER LIST</a:t>
            </a:r>
            <a:endParaRPr/>
          </a:p>
        </p:txBody>
      </p:sp>
      <p:sp>
        <p:nvSpPr>
          <p:cNvPr id="219" name="Google Shape;219;p30"/>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222" name="Google Shape;222;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23" name="Google Shape;223;p30"/>
          <p:cNvSpPr txBox="1"/>
          <p:nvPr/>
        </p:nvSpPr>
        <p:spPr>
          <a:xfrm>
            <a:off x="2548625" y="1228675"/>
            <a:ext cx="4083000" cy="2593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Waste disposal employees</a:t>
            </a:r>
            <a:endParaRPr>
              <a:latin typeface="Catamaran"/>
              <a:ea typeface="Catamaran"/>
              <a:cs typeface="Catamaran"/>
              <a:sym typeface="Catamaran"/>
            </a:endParaRPr>
          </a:p>
          <a:p>
            <a:pPr indent="-317500" lvl="0" marL="4572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State &amp; Local Governments</a:t>
            </a:r>
            <a:endParaRPr>
              <a:latin typeface="Catamaran"/>
              <a:ea typeface="Catamaran"/>
              <a:cs typeface="Catamaran"/>
              <a:sym typeface="Catamaran"/>
            </a:endParaRPr>
          </a:p>
          <a:p>
            <a:pPr indent="-317500" lvl="0" marL="4572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Pedestrians/Commuters</a:t>
            </a:r>
            <a:endParaRPr>
              <a:latin typeface="Catamaran"/>
              <a:ea typeface="Catamaran"/>
              <a:cs typeface="Catamaran"/>
              <a:sym typeface="Catamaran"/>
            </a:endParaRPr>
          </a:p>
          <a:p>
            <a:pPr indent="-317500" lvl="0" marL="4572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Environmental </a:t>
            </a:r>
            <a:r>
              <a:rPr lang="es">
                <a:latin typeface="Catamaran"/>
                <a:ea typeface="Catamaran"/>
                <a:cs typeface="Catamaran"/>
                <a:sym typeface="Catamaran"/>
              </a:rPr>
              <a:t>r</a:t>
            </a:r>
            <a:r>
              <a:rPr lang="es">
                <a:latin typeface="Catamaran"/>
                <a:ea typeface="Catamaran"/>
                <a:cs typeface="Catamaran"/>
                <a:sym typeface="Catamaran"/>
              </a:rPr>
              <a:t>egulators</a:t>
            </a:r>
            <a:endParaRPr>
              <a:latin typeface="Catamaran"/>
              <a:ea typeface="Catamaran"/>
              <a:cs typeface="Catamaran"/>
              <a:sym typeface="Catamaran"/>
            </a:endParaRPr>
          </a:p>
          <a:p>
            <a:pPr indent="-317500" lvl="0" marL="4572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Residents/Community members</a:t>
            </a:r>
            <a:endParaRPr>
              <a:latin typeface="Catamaran"/>
              <a:ea typeface="Catamaran"/>
              <a:cs typeface="Catamaran"/>
              <a:sym typeface="Catamaran"/>
            </a:endParaRPr>
          </a:p>
          <a:p>
            <a:pPr indent="-317500" lvl="0" marL="4572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Homeless</a:t>
            </a:r>
            <a:endParaRPr>
              <a:latin typeface="Catamaran"/>
              <a:ea typeface="Catamaran"/>
              <a:cs typeface="Catamaran"/>
              <a:sym typeface="Catamaran"/>
            </a:endParaRPr>
          </a:p>
          <a:p>
            <a:pPr indent="-317500" lvl="0" marL="4572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Safety professionals</a:t>
            </a:r>
            <a:endParaRPr>
              <a:latin typeface="Catamaran"/>
              <a:ea typeface="Catamaran"/>
              <a:cs typeface="Catamaran"/>
              <a:sym typeface="Catamaran"/>
            </a:endParaRPr>
          </a:p>
          <a:p>
            <a:pPr indent="-317500" lvl="0" marL="4572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Grocers</a:t>
            </a:r>
            <a:endParaRPr>
              <a:latin typeface="Catamaran"/>
              <a:ea typeface="Catamaran"/>
              <a:cs typeface="Catamaran"/>
              <a:sym typeface="Catamaran"/>
            </a:endParaRPr>
          </a:p>
          <a:p>
            <a:pPr indent="-317500" lvl="0" marL="457200" rtl="0" algn="l">
              <a:lnSpc>
                <a:spcPct val="115000"/>
              </a:lnSpc>
              <a:spcBef>
                <a:spcPts val="0"/>
              </a:spcBef>
              <a:spcAft>
                <a:spcPts val="0"/>
              </a:spcAft>
              <a:buClr>
                <a:srgbClr val="000000"/>
              </a:buClr>
              <a:buSzPts val="1400"/>
              <a:buFont typeface="Catamaran"/>
              <a:buChar char="❖"/>
            </a:pPr>
            <a:r>
              <a:rPr lang="es">
                <a:latin typeface="Catamaran"/>
                <a:ea typeface="Catamaran"/>
                <a:cs typeface="Catamaran"/>
                <a:sym typeface="Catamaran"/>
              </a:rPr>
              <a:t>Restaurants/Food Vendors</a:t>
            </a:r>
            <a:endParaRPr>
              <a:latin typeface="Catamaran"/>
              <a:ea typeface="Catamaran"/>
              <a:cs typeface="Catamaran"/>
              <a:sym typeface="Catamaran"/>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Google Shape;1143;p111"/>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11"/>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INTERVIEW TRANSCRIPTS</a:t>
            </a:r>
            <a:endParaRPr/>
          </a:p>
        </p:txBody>
      </p:sp>
      <p:sp>
        <p:nvSpPr>
          <p:cNvPr id="1145" name="Google Shape;1145;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146" name="Google Shape;1146;p111"/>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11"/>
          <p:cNvSpPr txBox="1"/>
          <p:nvPr/>
        </p:nvSpPr>
        <p:spPr>
          <a:xfrm>
            <a:off x="181975" y="227475"/>
            <a:ext cx="7437900" cy="4640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 sz="1000"/>
              <a:t>Interview 7 – Stakeholder Group: Commuter</a:t>
            </a:r>
            <a:endParaRPr b="1" sz="1000"/>
          </a:p>
          <a:p>
            <a:pPr indent="0" lvl="0" marL="0" rtl="0" algn="l">
              <a:lnSpc>
                <a:spcPct val="115000"/>
              </a:lnSpc>
              <a:spcBef>
                <a:spcPts val="1200"/>
              </a:spcBef>
              <a:spcAft>
                <a:spcPts val="0"/>
              </a:spcAft>
              <a:buNone/>
            </a:pPr>
            <a:r>
              <a:rPr lang="es" sz="1000"/>
              <a:t>How do you currently deal with the issue of smell from trash when you encounter it?</a:t>
            </a:r>
            <a:endParaRPr sz="1000"/>
          </a:p>
          <a:p>
            <a:pPr indent="-292100" lvl="0" marL="457200" rtl="0" algn="l">
              <a:lnSpc>
                <a:spcPct val="115000"/>
              </a:lnSpc>
              <a:spcBef>
                <a:spcPts val="1200"/>
              </a:spcBef>
              <a:spcAft>
                <a:spcPts val="0"/>
              </a:spcAft>
              <a:buSzPts val="1000"/>
              <a:buChar char="●"/>
            </a:pPr>
            <a:r>
              <a:rPr lang="es" sz="1000"/>
              <a:t>“I’ll leave or walk across the street. In my home I would just take out the trash and put a new bag in. I use those scented trash bags to get rid of some of the odor.”</a:t>
            </a:r>
            <a:endParaRPr sz="1000"/>
          </a:p>
          <a:p>
            <a:pPr indent="0" lvl="0" marL="0" rtl="0" algn="l">
              <a:lnSpc>
                <a:spcPct val="115000"/>
              </a:lnSpc>
              <a:spcBef>
                <a:spcPts val="1200"/>
              </a:spcBef>
              <a:spcAft>
                <a:spcPts val="0"/>
              </a:spcAft>
              <a:buNone/>
            </a:pPr>
            <a:r>
              <a:rPr lang="es" sz="1000"/>
              <a:t>What would you be willing to pay for a product that solves this issue?</a:t>
            </a:r>
            <a:endParaRPr sz="1000"/>
          </a:p>
          <a:p>
            <a:pPr indent="-292100" lvl="0" marL="457200" rtl="0" algn="l">
              <a:lnSpc>
                <a:spcPct val="115000"/>
              </a:lnSpc>
              <a:spcBef>
                <a:spcPts val="1200"/>
              </a:spcBef>
              <a:spcAft>
                <a:spcPts val="0"/>
              </a:spcAft>
              <a:buSzPts val="1000"/>
              <a:buChar char="●"/>
            </a:pPr>
            <a:r>
              <a:rPr lang="es" sz="1000"/>
              <a:t>$20-25</a:t>
            </a:r>
            <a:endParaRPr sz="1000"/>
          </a:p>
          <a:p>
            <a:pPr indent="0" lvl="0" marL="0" rtl="0" algn="l">
              <a:lnSpc>
                <a:spcPct val="115000"/>
              </a:lnSpc>
              <a:spcBef>
                <a:spcPts val="1200"/>
              </a:spcBef>
              <a:spcAft>
                <a:spcPts val="0"/>
              </a:spcAft>
              <a:buNone/>
            </a:pPr>
            <a:r>
              <a:rPr lang="es" sz="1000"/>
              <a:t>How does this problem impact your life?</a:t>
            </a:r>
            <a:endParaRPr sz="1000"/>
          </a:p>
          <a:p>
            <a:pPr indent="-292100" lvl="0" marL="457200" rtl="0" algn="l">
              <a:lnSpc>
                <a:spcPct val="115000"/>
              </a:lnSpc>
              <a:spcBef>
                <a:spcPts val="1200"/>
              </a:spcBef>
              <a:spcAft>
                <a:spcPts val="0"/>
              </a:spcAft>
              <a:buSzPts val="1000"/>
              <a:buChar char="●"/>
            </a:pPr>
            <a:r>
              <a:rPr lang="es" sz="1000"/>
              <a:t>“It’s a problem for sure, I usually go running at night and I’ll go a different route on nights when everyone has their trash cans out”</a:t>
            </a:r>
            <a:endParaRPr sz="1000"/>
          </a:p>
          <a:p>
            <a:pPr indent="0" lvl="0" marL="0" rtl="0" algn="l">
              <a:lnSpc>
                <a:spcPct val="115000"/>
              </a:lnSpc>
              <a:spcBef>
                <a:spcPts val="1200"/>
              </a:spcBef>
              <a:spcAft>
                <a:spcPts val="0"/>
              </a:spcAft>
              <a:buNone/>
            </a:pPr>
            <a:r>
              <a:rPr lang="es" sz="1000"/>
              <a:t>Why do you think this remains an issue today?</a:t>
            </a:r>
            <a:endParaRPr sz="1000"/>
          </a:p>
          <a:p>
            <a:pPr indent="-292100" lvl="0" marL="457200" rtl="0" algn="l">
              <a:lnSpc>
                <a:spcPct val="115000"/>
              </a:lnSpc>
              <a:spcBef>
                <a:spcPts val="1200"/>
              </a:spcBef>
              <a:spcAft>
                <a:spcPts val="0"/>
              </a:spcAft>
              <a:buSzPts val="1000"/>
              <a:buChar char="●"/>
            </a:pPr>
            <a:r>
              <a:rPr lang="es" sz="1000"/>
              <a:t>“It’s probably not high on the priority list for most people. I think any product you come up with needs to be simple, and that can be difficult to accomplish. I wouldn’t buy it if it’s too complex.”</a:t>
            </a:r>
            <a:endParaRPr sz="1000"/>
          </a:p>
          <a:p>
            <a:pPr indent="0" lvl="0" marL="0" rtl="0" algn="l">
              <a:lnSpc>
                <a:spcPct val="115000"/>
              </a:lnSpc>
              <a:spcBef>
                <a:spcPts val="1200"/>
              </a:spcBef>
              <a:spcAft>
                <a:spcPts val="0"/>
              </a:spcAft>
              <a:buNone/>
            </a:pPr>
            <a:r>
              <a:rPr lang="es" sz="1000"/>
              <a:t>What would be the benefit(s) of solving this problem to you personally and to society at large?</a:t>
            </a:r>
            <a:endParaRPr sz="1000"/>
          </a:p>
          <a:p>
            <a:pPr indent="-292100" lvl="0" marL="457200" rtl="0" algn="l">
              <a:lnSpc>
                <a:spcPct val="115000"/>
              </a:lnSpc>
              <a:spcBef>
                <a:spcPts val="1200"/>
              </a:spcBef>
              <a:spcAft>
                <a:spcPts val="0"/>
              </a:spcAft>
              <a:buSzPts val="1000"/>
              <a:buChar char="●"/>
            </a:pPr>
            <a:r>
              <a:rPr lang="es" sz="1000"/>
              <a:t>“The odor is a big problem that would be great to see solved. I think a lot of businesses, particularly restaurants, can benefit from this as well if you could create something that helps the smell in their kitchens or dumpsters. I know I would buy a product like that.”</a:t>
            </a:r>
            <a:endParaRPr sz="1000"/>
          </a:p>
          <a:p>
            <a:pPr indent="0" lvl="0" marL="0" rtl="0" algn="l">
              <a:spcBef>
                <a:spcPts val="1200"/>
              </a:spcBef>
              <a:spcAft>
                <a:spcPts val="0"/>
              </a:spcAft>
              <a:buNone/>
            </a:pPr>
            <a:r>
              <a:t/>
            </a:r>
            <a:endParaRPr sz="1000">
              <a:latin typeface="Catamaran Light"/>
              <a:ea typeface="Catamaran Light"/>
              <a:cs typeface="Catamaran Light"/>
              <a:sym typeface="Catamaran 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sp>
        <p:nvSpPr>
          <p:cNvPr id="1152" name="Google Shape;1152;p112"/>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12"/>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INTERVIEW TRANSCRIPTS</a:t>
            </a:r>
            <a:endParaRPr/>
          </a:p>
        </p:txBody>
      </p:sp>
      <p:sp>
        <p:nvSpPr>
          <p:cNvPr id="1154" name="Google Shape;1154;p1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155" name="Google Shape;1155;p112"/>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12"/>
          <p:cNvSpPr txBox="1"/>
          <p:nvPr/>
        </p:nvSpPr>
        <p:spPr>
          <a:xfrm>
            <a:off x="227475" y="265375"/>
            <a:ext cx="7074000" cy="4412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 sz="1000"/>
              <a:t>Interview 8 – Stakeholder Group: Resident</a:t>
            </a:r>
            <a:endParaRPr b="1" sz="1000"/>
          </a:p>
          <a:p>
            <a:pPr indent="0" lvl="0" marL="0" rtl="0" algn="l">
              <a:lnSpc>
                <a:spcPct val="115000"/>
              </a:lnSpc>
              <a:spcBef>
                <a:spcPts val="1200"/>
              </a:spcBef>
              <a:spcAft>
                <a:spcPts val="0"/>
              </a:spcAft>
              <a:buNone/>
            </a:pPr>
            <a:r>
              <a:rPr lang="es" sz="1000"/>
              <a:t>How do you currently deal with the issue of smell from trash when you encounter it?</a:t>
            </a:r>
            <a:endParaRPr sz="1000"/>
          </a:p>
          <a:p>
            <a:pPr indent="-292100" lvl="0" marL="457200" rtl="0" algn="l">
              <a:lnSpc>
                <a:spcPct val="115000"/>
              </a:lnSpc>
              <a:spcBef>
                <a:spcPts val="1200"/>
              </a:spcBef>
              <a:spcAft>
                <a:spcPts val="0"/>
              </a:spcAft>
              <a:buSzPts val="1000"/>
              <a:buChar char="●"/>
            </a:pPr>
            <a:r>
              <a:rPr lang="es" sz="1000"/>
              <a:t>“I change the trash bag, clean the bin, and maybe spray some air freshener as well if I could still smell something. (For outside) I’ll just avoid walking past the bins or bags on the curb if possible”</a:t>
            </a:r>
            <a:endParaRPr sz="1000"/>
          </a:p>
          <a:p>
            <a:pPr indent="0" lvl="0" marL="0" rtl="0" algn="l">
              <a:lnSpc>
                <a:spcPct val="115000"/>
              </a:lnSpc>
              <a:spcBef>
                <a:spcPts val="1200"/>
              </a:spcBef>
              <a:spcAft>
                <a:spcPts val="0"/>
              </a:spcAft>
              <a:buNone/>
            </a:pPr>
            <a:r>
              <a:rPr lang="es" sz="1000"/>
              <a:t>What would you be willing to pay for a product that solves this issue?</a:t>
            </a:r>
            <a:endParaRPr sz="1000"/>
          </a:p>
          <a:p>
            <a:pPr indent="-292100" lvl="0" marL="457200" rtl="0" algn="l">
              <a:lnSpc>
                <a:spcPct val="115000"/>
              </a:lnSpc>
              <a:spcBef>
                <a:spcPts val="1200"/>
              </a:spcBef>
              <a:spcAft>
                <a:spcPts val="0"/>
              </a:spcAft>
              <a:buSzPts val="1000"/>
              <a:buChar char="●"/>
            </a:pPr>
            <a:r>
              <a:rPr lang="es" sz="1000"/>
              <a:t>Around $15-20</a:t>
            </a:r>
            <a:endParaRPr sz="1000"/>
          </a:p>
          <a:p>
            <a:pPr indent="0" lvl="0" marL="0" rtl="0" algn="l">
              <a:lnSpc>
                <a:spcPct val="115000"/>
              </a:lnSpc>
              <a:spcBef>
                <a:spcPts val="1200"/>
              </a:spcBef>
              <a:spcAft>
                <a:spcPts val="0"/>
              </a:spcAft>
              <a:buNone/>
            </a:pPr>
            <a:r>
              <a:rPr lang="es" sz="1000"/>
              <a:t>How does this problem impact your life?</a:t>
            </a:r>
            <a:endParaRPr sz="1000"/>
          </a:p>
          <a:p>
            <a:pPr indent="-292100" lvl="0" marL="457200" rtl="0" algn="l">
              <a:lnSpc>
                <a:spcPct val="115000"/>
              </a:lnSpc>
              <a:spcBef>
                <a:spcPts val="1200"/>
              </a:spcBef>
              <a:spcAft>
                <a:spcPts val="0"/>
              </a:spcAft>
              <a:buSzPts val="1000"/>
              <a:buChar char="●"/>
            </a:pPr>
            <a:r>
              <a:rPr lang="es" sz="1000"/>
              <a:t>“It bothers me a fair bit when I’m out walking my dog, I definitely change up the route I walk on trash collection days so I’m not walking right by a ton of trash.”</a:t>
            </a:r>
            <a:endParaRPr sz="1000"/>
          </a:p>
          <a:p>
            <a:pPr indent="0" lvl="0" marL="0" rtl="0" algn="l">
              <a:lnSpc>
                <a:spcPct val="115000"/>
              </a:lnSpc>
              <a:spcBef>
                <a:spcPts val="1200"/>
              </a:spcBef>
              <a:spcAft>
                <a:spcPts val="0"/>
              </a:spcAft>
              <a:buNone/>
            </a:pPr>
            <a:r>
              <a:rPr lang="es" sz="1000"/>
              <a:t>Why do you think this remains an issue today?</a:t>
            </a:r>
            <a:endParaRPr sz="1000"/>
          </a:p>
          <a:p>
            <a:pPr indent="-292100" lvl="0" marL="457200" rtl="0" algn="l">
              <a:lnSpc>
                <a:spcPct val="115000"/>
              </a:lnSpc>
              <a:spcBef>
                <a:spcPts val="1200"/>
              </a:spcBef>
              <a:spcAft>
                <a:spcPts val="0"/>
              </a:spcAft>
              <a:buSzPts val="1000"/>
              <a:buChar char="●"/>
            </a:pPr>
            <a:r>
              <a:rPr lang="es" sz="1000"/>
              <a:t>“Mostly likely it is because not a lot of attention is paid to it, people just typically avoid it and then forget about it.”</a:t>
            </a:r>
            <a:endParaRPr sz="1000"/>
          </a:p>
          <a:p>
            <a:pPr indent="0" lvl="0" marL="0" rtl="0" algn="l">
              <a:lnSpc>
                <a:spcPct val="115000"/>
              </a:lnSpc>
              <a:spcBef>
                <a:spcPts val="1200"/>
              </a:spcBef>
              <a:spcAft>
                <a:spcPts val="0"/>
              </a:spcAft>
              <a:buNone/>
            </a:pPr>
            <a:r>
              <a:rPr lang="es" sz="1000"/>
              <a:t>What would be the benefit(s) of solving this problem to you personally and to society at large?</a:t>
            </a:r>
            <a:endParaRPr sz="1000"/>
          </a:p>
          <a:p>
            <a:pPr indent="-292100" lvl="0" marL="457200" rtl="0" algn="l">
              <a:lnSpc>
                <a:spcPct val="115000"/>
              </a:lnSpc>
              <a:spcBef>
                <a:spcPts val="1200"/>
              </a:spcBef>
              <a:spcAft>
                <a:spcPts val="0"/>
              </a:spcAft>
              <a:buSzPts val="1000"/>
              <a:buChar char="●"/>
            </a:pPr>
            <a:r>
              <a:rPr lang="es" sz="1000"/>
              <a:t>“It would be nice to be rid of the trash bins lining the streets if there was a way to do that, but the odor is the worst thing for me. Getting rid of the odor would be a much greater benefit to me personally and society.”</a:t>
            </a:r>
            <a:endParaRPr sz="1000"/>
          </a:p>
          <a:p>
            <a:pPr indent="0" lvl="0" marL="0" rtl="0" algn="l">
              <a:spcBef>
                <a:spcPts val="1200"/>
              </a:spcBef>
              <a:spcAft>
                <a:spcPts val="0"/>
              </a:spcAft>
              <a:buNone/>
            </a:pPr>
            <a:r>
              <a:t/>
            </a:r>
            <a:endParaRPr sz="1000">
              <a:latin typeface="Catamaran Light"/>
              <a:ea typeface="Catamaran Light"/>
              <a:cs typeface="Catamaran Light"/>
              <a:sym typeface="Catamaran 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0" name="Shape 1160"/>
        <p:cNvGrpSpPr/>
        <p:nvPr/>
      </p:nvGrpSpPr>
      <p:grpSpPr>
        <a:xfrm>
          <a:off x="0" y="0"/>
          <a:ext cx="0" cy="0"/>
          <a:chOff x="0" y="0"/>
          <a:chExt cx="0" cy="0"/>
        </a:xfrm>
      </p:grpSpPr>
      <p:sp>
        <p:nvSpPr>
          <p:cNvPr id="1161" name="Google Shape;1161;p113"/>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13"/>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INTERVIEW TRANSCRIPTS</a:t>
            </a:r>
            <a:endParaRPr/>
          </a:p>
        </p:txBody>
      </p:sp>
      <p:sp>
        <p:nvSpPr>
          <p:cNvPr id="1163" name="Google Shape;1163;p1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164" name="Google Shape;1164;p113"/>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13"/>
          <p:cNvSpPr txBox="1"/>
          <p:nvPr/>
        </p:nvSpPr>
        <p:spPr>
          <a:xfrm>
            <a:off x="227475" y="257800"/>
            <a:ext cx="7164900" cy="45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 sz="1000"/>
              <a:t>Interview 9 – Stakeholder Group: Resident</a:t>
            </a:r>
            <a:endParaRPr b="1" sz="1000"/>
          </a:p>
          <a:p>
            <a:pPr indent="0" lvl="0" marL="0" rtl="0" algn="l">
              <a:lnSpc>
                <a:spcPct val="115000"/>
              </a:lnSpc>
              <a:spcBef>
                <a:spcPts val="1200"/>
              </a:spcBef>
              <a:spcAft>
                <a:spcPts val="0"/>
              </a:spcAft>
              <a:buNone/>
            </a:pPr>
            <a:r>
              <a:rPr lang="es" sz="1000"/>
              <a:t>How do you currently deal with the issue of smell from trash when you encounter it?</a:t>
            </a:r>
            <a:endParaRPr sz="1000"/>
          </a:p>
          <a:p>
            <a:pPr indent="-292100" lvl="0" marL="457200" rtl="0" algn="l">
              <a:lnSpc>
                <a:spcPct val="115000"/>
              </a:lnSpc>
              <a:spcBef>
                <a:spcPts val="1200"/>
              </a:spcBef>
              <a:spcAft>
                <a:spcPts val="0"/>
              </a:spcAft>
              <a:buSzPts val="1000"/>
              <a:buChar char="●"/>
            </a:pPr>
            <a:r>
              <a:rPr lang="es" sz="1000"/>
              <a:t>“Promptly take out the garbage when it gets smelly at all. (Outside) I would avoid walking or biking through my neighborhood on trash night when possible.”</a:t>
            </a:r>
            <a:endParaRPr sz="1000"/>
          </a:p>
          <a:p>
            <a:pPr indent="0" lvl="0" marL="0" rtl="0" algn="l">
              <a:lnSpc>
                <a:spcPct val="115000"/>
              </a:lnSpc>
              <a:spcBef>
                <a:spcPts val="1200"/>
              </a:spcBef>
              <a:spcAft>
                <a:spcPts val="0"/>
              </a:spcAft>
              <a:buNone/>
            </a:pPr>
            <a:r>
              <a:rPr lang="es" sz="1000"/>
              <a:t>What would you be willing to pay for a product that solves this issue?</a:t>
            </a:r>
            <a:endParaRPr sz="1000"/>
          </a:p>
          <a:p>
            <a:pPr indent="-292100" lvl="0" marL="457200" rtl="0" algn="l">
              <a:lnSpc>
                <a:spcPct val="115000"/>
              </a:lnSpc>
              <a:spcBef>
                <a:spcPts val="1200"/>
              </a:spcBef>
              <a:spcAft>
                <a:spcPts val="0"/>
              </a:spcAft>
              <a:buSzPts val="1000"/>
              <a:buChar char="●"/>
            </a:pPr>
            <a:r>
              <a:rPr lang="es" sz="1000"/>
              <a:t>$20-25</a:t>
            </a:r>
            <a:endParaRPr sz="1000"/>
          </a:p>
          <a:p>
            <a:pPr indent="0" lvl="0" marL="0" rtl="0" algn="l">
              <a:lnSpc>
                <a:spcPct val="115000"/>
              </a:lnSpc>
              <a:spcBef>
                <a:spcPts val="1200"/>
              </a:spcBef>
              <a:spcAft>
                <a:spcPts val="0"/>
              </a:spcAft>
              <a:buNone/>
            </a:pPr>
            <a:r>
              <a:rPr lang="es" sz="1000"/>
              <a:t>How does this problem impact your life?</a:t>
            </a:r>
            <a:endParaRPr sz="1000"/>
          </a:p>
          <a:p>
            <a:pPr indent="-292100" lvl="0" marL="457200" rtl="0" algn="l">
              <a:lnSpc>
                <a:spcPct val="115000"/>
              </a:lnSpc>
              <a:spcBef>
                <a:spcPts val="1200"/>
              </a:spcBef>
              <a:spcAft>
                <a:spcPts val="0"/>
              </a:spcAft>
              <a:buSzPts val="1000"/>
              <a:buChar char="●"/>
            </a:pPr>
            <a:r>
              <a:rPr lang="es" sz="1000"/>
              <a:t>“I’m sure I use many more trash bags than the average person because I can’t stand to let the trash sit there when it starts to stink. I find it bothersome to have to do it relatively often.”</a:t>
            </a:r>
            <a:endParaRPr sz="1000"/>
          </a:p>
          <a:p>
            <a:pPr indent="0" lvl="0" marL="0" rtl="0" algn="l">
              <a:lnSpc>
                <a:spcPct val="115000"/>
              </a:lnSpc>
              <a:spcBef>
                <a:spcPts val="1200"/>
              </a:spcBef>
              <a:spcAft>
                <a:spcPts val="0"/>
              </a:spcAft>
              <a:buNone/>
            </a:pPr>
            <a:r>
              <a:rPr lang="es" sz="1000"/>
              <a:t>Why do you think this remains an issue today?</a:t>
            </a:r>
            <a:endParaRPr sz="1000"/>
          </a:p>
          <a:p>
            <a:pPr indent="-292100" lvl="0" marL="457200" rtl="0" algn="l">
              <a:lnSpc>
                <a:spcPct val="115000"/>
              </a:lnSpc>
              <a:spcBef>
                <a:spcPts val="1200"/>
              </a:spcBef>
              <a:spcAft>
                <a:spcPts val="0"/>
              </a:spcAft>
              <a:buSzPts val="1000"/>
              <a:buChar char="●"/>
            </a:pPr>
            <a:r>
              <a:rPr lang="es" sz="1000"/>
              <a:t>“This remains an issue today because all the current solutions I can think of are either too expensive or ineffective. For trash bins (on the curb) I really don’t see how you’d change that without overhauling the whole trash system.”</a:t>
            </a:r>
            <a:endParaRPr sz="1000"/>
          </a:p>
          <a:p>
            <a:pPr indent="0" lvl="0" marL="0" rtl="0" algn="l">
              <a:lnSpc>
                <a:spcPct val="115000"/>
              </a:lnSpc>
              <a:spcBef>
                <a:spcPts val="1200"/>
              </a:spcBef>
              <a:spcAft>
                <a:spcPts val="0"/>
              </a:spcAft>
              <a:buNone/>
            </a:pPr>
            <a:r>
              <a:rPr lang="es" sz="1000"/>
              <a:t>What would be the benefit(s) of solving this problem to you personally and to society at large?</a:t>
            </a:r>
            <a:endParaRPr sz="1000"/>
          </a:p>
          <a:p>
            <a:pPr indent="-292100" lvl="0" marL="457200" rtl="0" algn="l">
              <a:lnSpc>
                <a:spcPct val="115000"/>
              </a:lnSpc>
              <a:spcBef>
                <a:spcPts val="1200"/>
              </a:spcBef>
              <a:spcAft>
                <a:spcPts val="0"/>
              </a:spcAft>
              <a:buSzPts val="1000"/>
              <a:buChar char="●"/>
            </a:pPr>
            <a:r>
              <a:rPr lang="es" sz="1000"/>
              <a:t>“If there was a way to eliminate the trash bins from the curb entirely that would likely increase property values, improve cleanliness in the area, and solve the odor issue as well. For myself, the biggest improvement would be stopping the smell.”</a:t>
            </a:r>
            <a:endParaRPr sz="1000"/>
          </a:p>
          <a:p>
            <a:pPr indent="0" lvl="0" marL="0" rtl="0" algn="l">
              <a:spcBef>
                <a:spcPts val="1200"/>
              </a:spcBef>
              <a:spcAft>
                <a:spcPts val="0"/>
              </a:spcAft>
              <a:buNone/>
            </a:pPr>
            <a:r>
              <a:t/>
            </a:r>
            <a:endParaRPr sz="1000">
              <a:latin typeface="Catamaran Light"/>
              <a:ea typeface="Catamaran Light"/>
              <a:cs typeface="Catamaran Light"/>
              <a:sym typeface="Catamaran 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Google Shape;1170;p114"/>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INTERVIEW TRANSCRIPTS</a:t>
            </a:r>
            <a:endParaRPr/>
          </a:p>
        </p:txBody>
      </p:sp>
      <p:sp>
        <p:nvSpPr>
          <p:cNvPr id="1172" name="Google Shape;1172;p1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173" name="Google Shape;1173;p114"/>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14"/>
          <p:cNvSpPr txBox="1"/>
          <p:nvPr/>
        </p:nvSpPr>
        <p:spPr>
          <a:xfrm>
            <a:off x="280550" y="151625"/>
            <a:ext cx="7316700" cy="4484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 sz="1000"/>
              <a:t>Interview 10 – Stakeholder Group: Commuter</a:t>
            </a:r>
            <a:endParaRPr b="1" sz="1000"/>
          </a:p>
          <a:p>
            <a:pPr indent="0" lvl="0" marL="0" rtl="0" algn="l">
              <a:lnSpc>
                <a:spcPct val="115000"/>
              </a:lnSpc>
              <a:spcBef>
                <a:spcPts val="1200"/>
              </a:spcBef>
              <a:spcAft>
                <a:spcPts val="0"/>
              </a:spcAft>
              <a:buNone/>
            </a:pPr>
            <a:r>
              <a:rPr lang="es" sz="1000"/>
              <a:t>How do you currently deal with the issue of smell from trash when you encounter it?</a:t>
            </a:r>
            <a:endParaRPr sz="1000"/>
          </a:p>
          <a:p>
            <a:pPr indent="-292100" lvl="0" marL="457200" rtl="0" algn="l">
              <a:lnSpc>
                <a:spcPct val="115000"/>
              </a:lnSpc>
              <a:spcBef>
                <a:spcPts val="1200"/>
              </a:spcBef>
              <a:spcAft>
                <a:spcPts val="0"/>
              </a:spcAft>
              <a:buSzPts val="1000"/>
              <a:buChar char="●"/>
            </a:pPr>
            <a:r>
              <a:rPr lang="es" sz="1000"/>
              <a:t>“I tie off any meat or smelly food waste in a separate bag before putting it in the trash bin. It’s not perfect at all but helps a fair amount.” “For outside, I can’t do much more than holding my nose and keep moving”</a:t>
            </a:r>
            <a:endParaRPr sz="1000"/>
          </a:p>
          <a:p>
            <a:pPr indent="0" lvl="0" marL="0" rtl="0" algn="l">
              <a:lnSpc>
                <a:spcPct val="115000"/>
              </a:lnSpc>
              <a:spcBef>
                <a:spcPts val="1200"/>
              </a:spcBef>
              <a:spcAft>
                <a:spcPts val="0"/>
              </a:spcAft>
              <a:buNone/>
            </a:pPr>
            <a:r>
              <a:rPr lang="es" sz="1000"/>
              <a:t>What would you be willing to pay for a product that solves this issue?</a:t>
            </a:r>
            <a:endParaRPr sz="1000"/>
          </a:p>
          <a:p>
            <a:pPr indent="-292100" lvl="0" marL="457200" rtl="0" algn="l">
              <a:lnSpc>
                <a:spcPct val="115000"/>
              </a:lnSpc>
              <a:spcBef>
                <a:spcPts val="1200"/>
              </a:spcBef>
              <a:spcAft>
                <a:spcPts val="0"/>
              </a:spcAft>
              <a:buSzPts val="1000"/>
              <a:buChar char="●"/>
            </a:pPr>
            <a:r>
              <a:rPr lang="es" sz="1000"/>
              <a:t>“I think I’d pay around $10-25”</a:t>
            </a:r>
            <a:endParaRPr sz="1000"/>
          </a:p>
          <a:p>
            <a:pPr indent="0" lvl="0" marL="0" rtl="0" algn="l">
              <a:lnSpc>
                <a:spcPct val="115000"/>
              </a:lnSpc>
              <a:spcBef>
                <a:spcPts val="1200"/>
              </a:spcBef>
              <a:spcAft>
                <a:spcPts val="0"/>
              </a:spcAft>
              <a:buNone/>
            </a:pPr>
            <a:r>
              <a:rPr lang="es" sz="1000"/>
              <a:t>How does this problem impact your life?</a:t>
            </a:r>
            <a:endParaRPr sz="1000"/>
          </a:p>
          <a:p>
            <a:pPr indent="-292100" lvl="0" marL="457200" rtl="0" algn="l">
              <a:lnSpc>
                <a:spcPct val="115000"/>
              </a:lnSpc>
              <a:spcBef>
                <a:spcPts val="1200"/>
              </a:spcBef>
              <a:spcAft>
                <a:spcPts val="0"/>
              </a:spcAft>
              <a:buSzPts val="1000"/>
              <a:buChar char="●"/>
            </a:pPr>
            <a:r>
              <a:rPr lang="es" sz="1000"/>
              <a:t>“I’d say it is a nuisance in the home, and something I would like fixed. When I’m outside it’s not the biggest deal because I can just walk by wherever is smelly. The outside smell is not something that I think about a lot.”</a:t>
            </a:r>
            <a:endParaRPr sz="1000"/>
          </a:p>
          <a:p>
            <a:pPr indent="0" lvl="0" marL="0" rtl="0" algn="l">
              <a:lnSpc>
                <a:spcPct val="115000"/>
              </a:lnSpc>
              <a:spcBef>
                <a:spcPts val="1200"/>
              </a:spcBef>
              <a:spcAft>
                <a:spcPts val="0"/>
              </a:spcAft>
              <a:buNone/>
            </a:pPr>
            <a:r>
              <a:rPr lang="es" sz="1000"/>
              <a:t>Why do you think this remains an issue today?</a:t>
            </a:r>
            <a:endParaRPr sz="1000"/>
          </a:p>
          <a:p>
            <a:pPr indent="-292100" lvl="0" marL="457200" rtl="0" algn="l">
              <a:lnSpc>
                <a:spcPct val="115000"/>
              </a:lnSpc>
              <a:spcBef>
                <a:spcPts val="1200"/>
              </a:spcBef>
              <a:spcAft>
                <a:spcPts val="0"/>
              </a:spcAft>
              <a:buSzPts val="1000"/>
              <a:buChar char="●"/>
            </a:pPr>
            <a:r>
              <a:rPr lang="es" sz="1000"/>
              <a:t>“It’s easy to forget that this is a problem because in most areas the trash isn’t on the curb constantly, it may only be out there one or two days a week.”</a:t>
            </a:r>
            <a:endParaRPr sz="1000"/>
          </a:p>
          <a:p>
            <a:pPr indent="0" lvl="0" marL="0" rtl="0" algn="l">
              <a:lnSpc>
                <a:spcPct val="115000"/>
              </a:lnSpc>
              <a:spcBef>
                <a:spcPts val="1200"/>
              </a:spcBef>
              <a:spcAft>
                <a:spcPts val="0"/>
              </a:spcAft>
              <a:buNone/>
            </a:pPr>
            <a:r>
              <a:rPr lang="es" sz="1000"/>
              <a:t>What would be the benefit(s) of solving this problem to you personally and to society at large?</a:t>
            </a:r>
            <a:endParaRPr sz="1000"/>
          </a:p>
          <a:p>
            <a:pPr indent="-292100" lvl="0" marL="457200" rtl="0" algn="l">
              <a:lnSpc>
                <a:spcPct val="115000"/>
              </a:lnSpc>
              <a:spcBef>
                <a:spcPts val="1200"/>
              </a:spcBef>
              <a:spcAft>
                <a:spcPts val="0"/>
              </a:spcAft>
              <a:buSzPts val="1000"/>
              <a:buChar char="●"/>
            </a:pPr>
            <a:r>
              <a:rPr lang="es" sz="1000"/>
              <a:t>“Getting rid of the clutter would maybe make driving easier in crowded streets, I think it’s more important to focus on the smell though because that is something that affects everyone all the time, in home and on the streets.”</a:t>
            </a:r>
            <a:endParaRPr sz="1000"/>
          </a:p>
          <a:p>
            <a:pPr indent="0" lvl="0" marL="0" rtl="0" algn="l">
              <a:spcBef>
                <a:spcPts val="1200"/>
              </a:spcBef>
              <a:spcAft>
                <a:spcPts val="0"/>
              </a:spcAft>
              <a:buNone/>
            </a:pPr>
            <a:r>
              <a:t/>
            </a:r>
            <a:endParaRPr sz="1000">
              <a:latin typeface="Catamaran Light"/>
              <a:ea typeface="Catamaran Light"/>
              <a:cs typeface="Catamaran Light"/>
              <a:sym typeface="Catamaran Ligh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115"/>
          <p:cNvSpPr/>
          <p:nvPr/>
        </p:nvSpPr>
        <p:spPr>
          <a:xfrm>
            <a:off x="0" y="1559850"/>
            <a:ext cx="5197200" cy="359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15"/>
          <p:cNvSpPr txBox="1"/>
          <p:nvPr>
            <p:ph idx="1" type="body"/>
          </p:nvPr>
        </p:nvSpPr>
        <p:spPr>
          <a:xfrm>
            <a:off x="642050" y="2134800"/>
            <a:ext cx="5308200" cy="1476000"/>
          </a:xfrm>
          <a:prstGeom prst="rect">
            <a:avLst/>
          </a:prstGeom>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t/>
            </a:r>
            <a:endParaRPr>
              <a:solidFill>
                <a:schemeClr val="lt1"/>
              </a:solidFill>
            </a:endParaRPr>
          </a:p>
          <a:p>
            <a:pPr indent="0" lvl="0" marL="241300" rtl="0" algn="l">
              <a:spcBef>
                <a:spcPts val="300"/>
              </a:spcBef>
              <a:spcAft>
                <a:spcPts val="0"/>
              </a:spcAft>
              <a:buNone/>
            </a:pPr>
            <a:r>
              <a:t/>
            </a:r>
            <a:endParaRPr>
              <a:solidFill>
                <a:schemeClr val="lt1"/>
              </a:solidFill>
            </a:endParaRPr>
          </a:p>
          <a:p>
            <a:pPr indent="-203200" lvl="0" marL="241300" rtl="0" algn="l">
              <a:spcBef>
                <a:spcPts val="300"/>
              </a:spcBef>
              <a:spcAft>
                <a:spcPts val="0"/>
              </a:spcAft>
              <a:buClr>
                <a:schemeClr val="lt1"/>
              </a:buClr>
              <a:buSzPts val="1200"/>
              <a:buFont typeface="Catamaran Light"/>
              <a:buChar char="⎯"/>
            </a:pPr>
            <a:r>
              <a:rPr lang="es">
                <a:solidFill>
                  <a:schemeClr val="lt1"/>
                </a:solidFill>
              </a:rPr>
              <a:t>Presentation template by </a:t>
            </a:r>
            <a:r>
              <a:rPr lang="es">
                <a:solidFill>
                  <a:schemeClr val="lt1"/>
                </a:solidFill>
                <a:highlight>
                  <a:schemeClr val="dk1"/>
                </a:highlight>
                <a:uFill>
                  <a:noFill/>
                </a:uFill>
                <a:hlinkClick r:id="rId3"/>
              </a:rPr>
              <a:t>Slidesgo</a:t>
            </a:r>
            <a:endParaRPr>
              <a:solidFill>
                <a:schemeClr val="lt1"/>
              </a:solidFill>
              <a:highlight>
                <a:schemeClr val="dk1"/>
              </a:highlight>
            </a:endParaRPr>
          </a:p>
          <a:p>
            <a:pPr indent="-203200" lvl="0" marL="241300" rtl="0" algn="l">
              <a:spcBef>
                <a:spcPts val="0"/>
              </a:spcBef>
              <a:spcAft>
                <a:spcPts val="0"/>
              </a:spcAft>
              <a:buClr>
                <a:schemeClr val="lt1"/>
              </a:buClr>
              <a:buSzPts val="1200"/>
              <a:buFont typeface="Catamaran Light"/>
              <a:buChar char="⎯"/>
            </a:pPr>
            <a:r>
              <a:rPr lang="es">
                <a:solidFill>
                  <a:schemeClr val="lt1"/>
                </a:solidFill>
              </a:rPr>
              <a:t>Icons by </a:t>
            </a:r>
            <a:r>
              <a:rPr lang="es">
                <a:solidFill>
                  <a:schemeClr val="lt1"/>
                </a:solidFill>
                <a:highlight>
                  <a:schemeClr val="dk1"/>
                </a:highlight>
                <a:uFill>
                  <a:noFill/>
                </a:uFill>
                <a:hlinkClick r:id="rId4"/>
              </a:rPr>
              <a:t>Flaticon</a:t>
            </a:r>
            <a:endParaRPr>
              <a:solidFill>
                <a:schemeClr val="lt1"/>
              </a:solidFill>
              <a:highlight>
                <a:schemeClr val="dk1"/>
              </a:highlight>
            </a:endParaRPr>
          </a:p>
          <a:p>
            <a:pPr indent="0" lvl="0" marL="241300" rtl="0" algn="l">
              <a:spcBef>
                <a:spcPts val="300"/>
              </a:spcBef>
              <a:spcAft>
                <a:spcPts val="0"/>
              </a:spcAft>
              <a:buNone/>
            </a:pPr>
            <a:r>
              <a:t/>
            </a:r>
            <a:endParaRPr>
              <a:solidFill>
                <a:schemeClr val="lt1"/>
              </a:solidFill>
              <a:highlight>
                <a:schemeClr val="dk1"/>
              </a:highlight>
            </a:endParaRPr>
          </a:p>
          <a:p>
            <a:pPr indent="0" lvl="0" marL="241300" rtl="0" algn="l">
              <a:spcBef>
                <a:spcPts val="300"/>
              </a:spcBef>
              <a:spcAft>
                <a:spcPts val="0"/>
              </a:spcAft>
              <a:buNone/>
            </a:pPr>
            <a:r>
              <a:t/>
            </a:r>
            <a:endParaRPr>
              <a:solidFill>
                <a:schemeClr val="lt1"/>
              </a:solidFill>
            </a:endParaRPr>
          </a:p>
        </p:txBody>
      </p:sp>
      <p:sp>
        <p:nvSpPr>
          <p:cNvPr id="1181" name="Google Shape;1181;p115"/>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CREDITS</a:t>
            </a:r>
            <a:endParaRPr/>
          </a:p>
        </p:txBody>
      </p:sp>
      <p:sp>
        <p:nvSpPr>
          <p:cNvPr id="1182" name="Google Shape;1182;p115"/>
          <p:cNvSpPr/>
          <p:nvPr/>
        </p:nvSpPr>
        <p:spPr>
          <a:xfrm>
            <a:off x="4961825" y="3661475"/>
            <a:ext cx="487500" cy="15291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